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0"/>
  </p:notesMasterIdLst>
  <p:handoutMasterIdLst>
    <p:handoutMasterId r:id="rId51"/>
  </p:handoutMasterIdLst>
  <p:sldIdLst>
    <p:sldId id="256" r:id="rId2"/>
    <p:sldId id="257" r:id="rId3"/>
    <p:sldId id="288" r:id="rId4"/>
    <p:sldId id="281" r:id="rId5"/>
    <p:sldId id="283" r:id="rId6"/>
    <p:sldId id="284" r:id="rId7"/>
    <p:sldId id="258" r:id="rId8"/>
    <p:sldId id="260" r:id="rId9"/>
    <p:sldId id="289" r:id="rId10"/>
    <p:sldId id="290" r:id="rId11"/>
    <p:sldId id="292" r:id="rId12"/>
    <p:sldId id="293" r:id="rId13"/>
    <p:sldId id="262" r:id="rId14"/>
    <p:sldId id="263" r:id="rId15"/>
    <p:sldId id="264" r:id="rId16"/>
    <p:sldId id="265" r:id="rId17"/>
    <p:sldId id="274" r:id="rId18"/>
    <p:sldId id="297" r:id="rId19"/>
    <p:sldId id="296" r:id="rId20"/>
    <p:sldId id="261" r:id="rId21"/>
    <p:sldId id="275" r:id="rId22"/>
    <p:sldId id="285" r:id="rId23"/>
    <p:sldId id="266" r:id="rId24"/>
    <p:sldId id="267" r:id="rId25"/>
    <p:sldId id="304" r:id="rId26"/>
    <p:sldId id="276" r:id="rId27"/>
    <p:sldId id="277" r:id="rId28"/>
    <p:sldId id="278" r:id="rId29"/>
    <p:sldId id="279" r:id="rId30"/>
    <p:sldId id="295" r:id="rId31"/>
    <p:sldId id="271" r:id="rId32"/>
    <p:sldId id="294" r:id="rId33"/>
    <p:sldId id="298" r:id="rId34"/>
    <p:sldId id="299" r:id="rId35"/>
    <p:sldId id="300" r:id="rId36"/>
    <p:sldId id="305" r:id="rId37"/>
    <p:sldId id="272" r:id="rId38"/>
    <p:sldId id="259" r:id="rId39"/>
    <p:sldId id="301" r:id="rId40"/>
    <p:sldId id="268" r:id="rId41"/>
    <p:sldId id="273" r:id="rId42"/>
    <p:sldId id="280" r:id="rId43"/>
    <p:sldId id="287" r:id="rId44"/>
    <p:sldId id="269" r:id="rId45"/>
    <p:sldId id="302" r:id="rId46"/>
    <p:sldId id="303" r:id="rId47"/>
    <p:sldId id="270" r:id="rId48"/>
    <p:sldId id="286"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8497" autoAdjust="0"/>
  </p:normalViewPr>
  <p:slideViewPr>
    <p:cSldViewPr>
      <p:cViewPr varScale="1">
        <p:scale>
          <a:sx n="78" d="100"/>
          <a:sy n="78" d="100"/>
        </p:scale>
        <p:origin x="-924" y="-84"/>
      </p:cViewPr>
      <p:guideLst>
        <p:guide orient="horz" pos="2160"/>
        <p:guide pos="2880"/>
      </p:guideLst>
    </p:cSldViewPr>
  </p:slideViewPr>
  <p:notesTextViewPr>
    <p:cViewPr>
      <p:scale>
        <a:sx n="100" d="100"/>
        <a:sy n="100" d="100"/>
      </p:scale>
      <p:origin x="0" y="54"/>
    </p:cViewPr>
  </p:notesTextViewPr>
  <p:notesViewPr>
    <p:cSldViewPr>
      <p:cViewPr varScale="1">
        <p:scale>
          <a:sx n="60" d="100"/>
          <a:sy n="60" d="100"/>
        </p:scale>
        <p:origin x="-2490"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07D8385-FAD7-477A-9EE2-225502A7551D}" type="datetimeFigureOut">
              <a:rPr lang="en-US" smtClean="0"/>
              <a:pPr/>
              <a:t>04/10/2012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0651883-A19E-4D7A-9D1B-10ABCA3B6E81}"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BE7D00-0A19-49E3-B499-43B7269EC7F8}" type="datetimeFigureOut">
              <a:rPr lang="en-US" smtClean="0"/>
              <a:pPr/>
              <a:t>04/10/2012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D870E7-4948-4886-93C1-D8361733E6C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8D870E7-4948-4886-93C1-D8361733E6C4}" type="slidenum">
              <a:rPr lang="en-US" smtClean="0"/>
              <a:pPr/>
              <a:t>16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t>Survivorship bias, </a:t>
            </a:r>
            <a:r>
              <a:rPr lang="en-US" sz="1200" b="1" dirty="0" err="1" smtClean="0"/>
              <a:t>Neyman’s</a:t>
            </a:r>
            <a:r>
              <a:rPr lang="en-US" sz="1200" b="1" dirty="0" smtClean="0"/>
              <a:t> Bias</a:t>
            </a:r>
          </a:p>
          <a:p>
            <a:endParaRPr lang="en-US" sz="1200" b="1" dirty="0" smtClean="0"/>
          </a:p>
          <a:p>
            <a:r>
              <a:rPr lang="en-US" sz="1200" b="1" dirty="0" smtClean="0"/>
              <a:t>Estimate the risk of disease on basis of data collected at a given point  in a series of survivors rather than on data gathered during a certain time period in a group of incident cases</a:t>
            </a:r>
          </a:p>
          <a:p>
            <a:pPr>
              <a:buNone/>
            </a:pPr>
            <a:endParaRPr lang="en-US" sz="1200" b="1" dirty="0" smtClean="0"/>
          </a:p>
          <a:p>
            <a:r>
              <a:rPr lang="en-US" sz="1200" b="1" dirty="0" smtClean="0"/>
              <a:t>Case-control and </a:t>
            </a:r>
            <a:r>
              <a:rPr lang="en-US" sz="1200" b="1" dirty="0" err="1" smtClean="0"/>
              <a:t>crossectional</a:t>
            </a:r>
            <a:r>
              <a:rPr lang="en-US" sz="1200" b="1" dirty="0" smtClean="0"/>
              <a:t> study</a:t>
            </a:r>
          </a:p>
          <a:p>
            <a:endParaRPr lang="en-US" sz="1200" b="1" dirty="0" smtClean="0"/>
          </a:p>
          <a:p>
            <a:r>
              <a:rPr lang="en-US" sz="1200" b="1" dirty="0" smtClean="0"/>
              <a:t>Example: case control study to assess the protective effect of physical exercise on MI</a:t>
            </a:r>
          </a:p>
          <a:p>
            <a:endParaRPr lang="en-US" dirty="0"/>
          </a:p>
        </p:txBody>
      </p:sp>
      <p:sp>
        <p:nvSpPr>
          <p:cNvPr id="4" name="Slide Number Placeholder 3"/>
          <p:cNvSpPr>
            <a:spLocks noGrp="1"/>
          </p:cNvSpPr>
          <p:nvPr>
            <p:ph type="sldNum" sz="quarter" idx="10"/>
          </p:nvPr>
        </p:nvSpPr>
        <p:spPr/>
        <p:txBody>
          <a:bodyPr/>
          <a:lstStyle/>
          <a:p>
            <a:fld id="{08D870E7-4948-4886-93C1-D8361733E6C4}" type="slidenum">
              <a:rPr lang="en-US" smtClean="0"/>
              <a:pPr/>
              <a:t>20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8D870E7-4948-4886-93C1-D8361733E6C4}" type="slidenum">
              <a:rPr lang="en-US" smtClean="0"/>
              <a:pPr/>
              <a:t>47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04/10/2012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04/10/2012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04/10/2012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04/10/2012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04/10/2012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04/10/2012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04/10/2012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04/10/2012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04/10/2012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04/10/2012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04/10/2012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04/10/2012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676400"/>
            <a:ext cx="7851648" cy="914400"/>
          </a:xfrm>
          <a:noFill/>
        </p:spPr>
        <p:style>
          <a:lnRef idx="0">
            <a:schemeClr val="accent5"/>
          </a:lnRef>
          <a:fillRef idx="3">
            <a:schemeClr val="accent5"/>
          </a:fillRef>
          <a:effectRef idx="3">
            <a:schemeClr val="accent5"/>
          </a:effectRef>
          <a:fontRef idx="minor">
            <a:schemeClr val="lt1"/>
          </a:fontRef>
        </p:style>
        <p:txBody>
          <a:bodyPr>
            <a:normAutofit/>
          </a:bodyPr>
          <a:lstStyle/>
          <a:p>
            <a:pPr algn="ctr"/>
            <a:r>
              <a:rPr lang="en-US" sz="4800" dirty="0" smtClean="0"/>
              <a:t>Biases</a:t>
            </a:r>
            <a:endParaRPr lang="en-US" sz="4800" dirty="0"/>
          </a:p>
        </p:txBody>
      </p:sp>
      <p:sp>
        <p:nvSpPr>
          <p:cNvPr id="3" name="Subtitle 2"/>
          <p:cNvSpPr>
            <a:spLocks noGrp="1"/>
          </p:cNvSpPr>
          <p:nvPr>
            <p:ph type="subTitle" idx="1"/>
          </p:nvPr>
        </p:nvSpPr>
        <p:spPr>
          <a:xfrm>
            <a:off x="533400" y="3276600"/>
            <a:ext cx="7854696" cy="1704536"/>
          </a:xfrm>
        </p:spPr>
        <p:txBody>
          <a:bodyPr/>
          <a:lstStyle/>
          <a:p>
            <a:pPr algn="ctr"/>
            <a:r>
              <a:rPr lang="en-US" dirty="0" smtClean="0"/>
              <a:t>Presenter: Dr Himani</a:t>
            </a:r>
          </a:p>
          <a:p>
            <a:pPr algn="ctr"/>
            <a:r>
              <a:rPr lang="en-US" dirty="0" smtClean="0"/>
              <a:t>Moderator: Dr </a:t>
            </a:r>
            <a:r>
              <a:rPr lang="en-US" dirty="0" err="1" smtClean="0"/>
              <a:t>P.R.Deshmukh</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04088"/>
            <a:ext cx="7239000" cy="819912"/>
          </a:xfrm>
        </p:spPr>
        <p:txBody>
          <a:bodyPr>
            <a:normAutofit/>
          </a:bodyPr>
          <a:lstStyle/>
          <a:p>
            <a:r>
              <a:rPr lang="en-US" sz="2600" dirty="0" smtClean="0"/>
              <a:t>Example of Random Error</a:t>
            </a:r>
            <a:endParaRPr lang="en-US" sz="2600" dirty="0"/>
          </a:p>
        </p:txBody>
      </p:sp>
      <p:sp>
        <p:nvSpPr>
          <p:cNvPr id="3" name="Content Placeholder 2"/>
          <p:cNvSpPr>
            <a:spLocks noGrp="1"/>
          </p:cNvSpPr>
          <p:nvPr>
            <p:ph idx="1"/>
          </p:nvPr>
        </p:nvSpPr>
        <p:spPr/>
        <p:txBody>
          <a:bodyPr/>
          <a:lstStyle/>
          <a:p>
            <a:pPr indent="-7938">
              <a:buFont typeface="Wingdings" pitchFamily="2" charset="2"/>
              <a:buChar char="§"/>
            </a:pPr>
            <a:r>
              <a:rPr lang="en-US" sz="2400" b="1" u="sng" dirty="0" smtClean="0">
                <a:solidFill>
                  <a:schemeClr val="tx2"/>
                </a:solidFill>
                <a:latin typeface="Arial" charset="0"/>
                <a:cs typeface="Times New Roman" pitchFamily="18" charset="0"/>
              </a:rPr>
              <a:t>By </a:t>
            </a:r>
            <a:r>
              <a:rPr lang="en-US" sz="2400" b="1" u="sng" dirty="0" smtClean="0">
                <a:solidFill>
                  <a:schemeClr val="tx2"/>
                </a:solidFill>
                <a:latin typeface="Arial" charset="0"/>
                <a:cs typeface="Times New Roman" pitchFamily="18" charset="0"/>
              </a:rPr>
              <a:t>chance</a:t>
            </a:r>
            <a:r>
              <a:rPr lang="en-US" sz="2400" b="1" dirty="0" smtClean="0">
                <a:latin typeface="Arial" charset="0"/>
                <a:cs typeface="Times New Roman" pitchFamily="18" charset="0"/>
              </a:rPr>
              <a:t>, there are more episodes of gastroenteritis in the bottle-fed group in the study sample, producing a type 1 error. (When in truth breast feeding </a:t>
            </a:r>
            <a:r>
              <a:rPr lang="en-US" sz="2400" b="1" dirty="0" smtClean="0">
                <a:solidFill>
                  <a:schemeClr val="tx2"/>
                </a:solidFill>
                <a:latin typeface="Arial" charset="0"/>
                <a:cs typeface="Times New Roman" pitchFamily="18" charset="0"/>
              </a:rPr>
              <a:t>is not</a:t>
            </a:r>
            <a:r>
              <a:rPr lang="en-US" sz="2400" b="1" dirty="0" smtClean="0">
                <a:latin typeface="Arial" charset="0"/>
                <a:cs typeface="Times New Roman" pitchFamily="18" charset="0"/>
              </a:rPr>
              <a:t> protective against gastroenteritis).</a:t>
            </a:r>
          </a:p>
          <a:p>
            <a:pPr indent="-7938">
              <a:buFont typeface="Wingdings" pitchFamily="2" charset="2"/>
              <a:buChar char="§"/>
            </a:pPr>
            <a:endParaRPr lang="en-US" sz="2400" b="1" dirty="0" smtClean="0">
              <a:latin typeface="Arial" charset="0"/>
              <a:cs typeface="Times New Roman" pitchFamily="18" charset="0"/>
            </a:endParaRPr>
          </a:p>
          <a:p>
            <a:pPr indent="-7938">
              <a:buFont typeface="Wingdings" pitchFamily="2" charset="2"/>
              <a:buChar char="§"/>
            </a:pPr>
            <a:r>
              <a:rPr lang="en-US" sz="2400" b="1" dirty="0" smtClean="0">
                <a:latin typeface="Arial" charset="0"/>
                <a:cs typeface="Times New Roman" pitchFamily="18" charset="0"/>
              </a:rPr>
              <a:t>Or, also </a:t>
            </a:r>
            <a:r>
              <a:rPr lang="en-US" sz="2400" b="1" dirty="0" smtClean="0">
                <a:solidFill>
                  <a:schemeClr val="tx2"/>
                </a:solidFill>
                <a:latin typeface="Arial" charset="0"/>
                <a:cs typeface="Times New Roman" pitchFamily="18" charset="0"/>
              </a:rPr>
              <a:t>by chance</a:t>
            </a:r>
            <a:r>
              <a:rPr lang="en-US" sz="2400" b="1" dirty="0" smtClean="0">
                <a:latin typeface="Arial" charset="0"/>
                <a:cs typeface="Times New Roman" pitchFamily="18" charset="0"/>
              </a:rPr>
              <a:t>, no difference in risk was found, producing a type 2 error (When in truth breast feeding </a:t>
            </a:r>
            <a:r>
              <a:rPr lang="en-US" sz="2400" b="1" dirty="0" smtClean="0">
                <a:solidFill>
                  <a:schemeClr val="tx2"/>
                </a:solidFill>
                <a:latin typeface="Arial" charset="0"/>
                <a:cs typeface="Times New Roman" pitchFamily="18" charset="0"/>
              </a:rPr>
              <a:t>is</a:t>
            </a:r>
            <a:r>
              <a:rPr lang="en-US" sz="2400" b="1" dirty="0" smtClean="0">
                <a:latin typeface="Arial" charset="0"/>
                <a:cs typeface="Times New Roman" pitchFamily="18" charset="0"/>
              </a:rPr>
              <a:t> protective against gastroenteritis).</a:t>
            </a:r>
            <a:r>
              <a:rPr lang="en-US" sz="2400" dirty="0" smtClean="0">
                <a:cs typeface="Times New Roman" pitchFamily="18" charset="0"/>
              </a:rPr>
              <a:t> </a:t>
            </a:r>
            <a:endParaRPr lang="en-US" sz="2400" dirty="0" smtClean="0"/>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a:bodyPr>
          <a:lstStyle/>
          <a:p>
            <a:r>
              <a:rPr lang="en-US" sz="2600" dirty="0" smtClean="0"/>
              <a:t>Example of Bias</a:t>
            </a:r>
            <a:endParaRPr lang="en-US" sz="2600" dirty="0"/>
          </a:p>
        </p:txBody>
      </p:sp>
      <p:sp>
        <p:nvSpPr>
          <p:cNvPr id="3" name="Content Placeholder 2"/>
          <p:cNvSpPr>
            <a:spLocks noGrp="1"/>
          </p:cNvSpPr>
          <p:nvPr>
            <p:ph idx="1"/>
          </p:nvPr>
        </p:nvSpPr>
        <p:spPr/>
        <p:txBody>
          <a:bodyPr/>
          <a:lstStyle/>
          <a:p>
            <a:pPr algn="just"/>
            <a:r>
              <a:rPr lang="en-US" b="1" dirty="0" smtClean="0">
                <a:latin typeface="Arial" charset="0"/>
                <a:cs typeface="Times New Roman" pitchFamily="18" charset="0"/>
              </a:rPr>
              <a:t>The medical records of bottle-fed babies </a:t>
            </a:r>
            <a:r>
              <a:rPr lang="en-US" b="1" dirty="0" smtClean="0">
                <a:solidFill>
                  <a:schemeClr val="tx2"/>
                </a:solidFill>
                <a:latin typeface="Arial" charset="0"/>
                <a:cs typeface="Times New Roman" pitchFamily="18" charset="0"/>
              </a:rPr>
              <a:t>only</a:t>
            </a:r>
            <a:r>
              <a:rPr lang="en-US" b="1" dirty="0" smtClean="0">
                <a:latin typeface="Arial" charset="0"/>
                <a:cs typeface="Times New Roman" pitchFamily="18" charset="0"/>
              </a:rPr>
              <a:t> are less complete (perhaps bottle fed babies go to the doctor less) than those of breast fed babies, and thus record fewer episodes of gastro-enteritis in them </a:t>
            </a:r>
            <a:r>
              <a:rPr lang="en-US" b="1" dirty="0" smtClean="0">
                <a:solidFill>
                  <a:schemeClr val="tx2"/>
                </a:solidFill>
                <a:latin typeface="Arial" charset="0"/>
                <a:cs typeface="Times New Roman" pitchFamily="18" charset="0"/>
              </a:rPr>
              <a:t>only</a:t>
            </a:r>
            <a:r>
              <a:rPr lang="en-US" b="1" dirty="0" smtClean="0">
                <a:latin typeface="Arial" charset="0"/>
                <a:cs typeface="Times New Roman" pitchFamily="18" charset="0"/>
              </a:rPr>
              <a:t>. </a:t>
            </a:r>
          </a:p>
          <a:p>
            <a:pP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67512"/>
          </a:xfrm>
        </p:spPr>
        <p:txBody>
          <a:bodyPr>
            <a:normAutofit/>
          </a:bodyPr>
          <a:lstStyle/>
          <a:p>
            <a:r>
              <a:rPr lang="en-US" sz="2600" dirty="0" smtClean="0"/>
              <a:t>Example of confounding</a:t>
            </a:r>
            <a:endParaRPr lang="en-US" sz="2600" dirty="0"/>
          </a:p>
        </p:txBody>
      </p:sp>
      <p:sp>
        <p:nvSpPr>
          <p:cNvPr id="3" name="Content Placeholder 2"/>
          <p:cNvSpPr>
            <a:spLocks noGrp="1"/>
          </p:cNvSpPr>
          <p:nvPr>
            <p:ph idx="1"/>
          </p:nvPr>
        </p:nvSpPr>
        <p:spPr/>
        <p:txBody>
          <a:bodyPr/>
          <a:lstStyle/>
          <a:p>
            <a:r>
              <a:rPr lang="en-US" dirty="0" smtClean="0">
                <a:latin typeface="Arial" pitchFamily="34" charset="0"/>
                <a:cs typeface="Arial" pitchFamily="34" charset="0"/>
              </a:rPr>
              <a:t>The mothers of breast-fed babies are of higher social class, and the babies thus have </a:t>
            </a:r>
            <a:r>
              <a:rPr lang="en-US" i="1" dirty="0" smtClean="0">
                <a:solidFill>
                  <a:srgbClr val="FF0000"/>
                </a:solidFill>
                <a:latin typeface="Arial" pitchFamily="34" charset="0"/>
                <a:cs typeface="Arial" pitchFamily="34" charset="0"/>
              </a:rPr>
              <a:t>better hygiene, less crowding</a:t>
            </a:r>
            <a:r>
              <a:rPr lang="en-US" dirty="0" smtClean="0">
                <a:solidFill>
                  <a:srgbClr val="FF0000"/>
                </a:solidFill>
                <a:latin typeface="Arial" pitchFamily="34" charset="0"/>
                <a:cs typeface="Arial" pitchFamily="34" charset="0"/>
              </a:rPr>
              <a:t> </a:t>
            </a:r>
            <a:r>
              <a:rPr lang="en-US" dirty="0" smtClean="0">
                <a:latin typeface="Arial" pitchFamily="34" charset="0"/>
                <a:cs typeface="Arial" pitchFamily="34" charset="0"/>
              </a:rPr>
              <a:t>and perhaps other factors that protect against gastroenteritis.  Crowding and hygiene are </a:t>
            </a:r>
            <a:r>
              <a:rPr lang="en-US" dirty="0" smtClean="0">
                <a:solidFill>
                  <a:schemeClr val="tx2"/>
                </a:solidFill>
                <a:latin typeface="Arial" pitchFamily="34" charset="0"/>
                <a:cs typeface="Arial" pitchFamily="34" charset="0"/>
              </a:rPr>
              <a:t>truly </a:t>
            </a:r>
            <a:r>
              <a:rPr lang="en-US" dirty="0" smtClean="0">
                <a:latin typeface="Arial" pitchFamily="34" charset="0"/>
                <a:cs typeface="Arial" pitchFamily="34" charset="0"/>
              </a:rPr>
              <a:t>protective against gastroenteritis, but we mistakenly attribute their effects to breast feeding. This is called confounding.</a:t>
            </a: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2400" b="1" dirty="0" smtClean="0"/>
              <a:t>Selection bias</a:t>
            </a:r>
            <a:endParaRPr lang="en-US" sz="2400" b="1" dirty="0"/>
          </a:p>
        </p:txBody>
      </p:sp>
      <p:sp>
        <p:nvSpPr>
          <p:cNvPr id="3" name="Content Placeholder 2"/>
          <p:cNvSpPr>
            <a:spLocks noGrp="1"/>
          </p:cNvSpPr>
          <p:nvPr>
            <p:ph idx="1"/>
          </p:nvPr>
        </p:nvSpPr>
        <p:spPr>
          <a:xfrm>
            <a:off x="457200" y="1600200"/>
            <a:ext cx="8229600" cy="4525963"/>
          </a:xfrm>
        </p:spPr>
        <p:txBody>
          <a:bodyPr>
            <a:normAutofit/>
          </a:bodyPr>
          <a:lstStyle/>
          <a:p>
            <a:r>
              <a:rPr lang="en-US" sz="2400" b="1" dirty="0" smtClean="0"/>
              <a:t>Selection bias is a systematic error resulting from the way the subjects are either selected in a study or else are selectively lost to follow up.</a:t>
            </a:r>
          </a:p>
          <a:p>
            <a:endParaRPr lang="en-US" sz="2400" b="1" dirty="0" smtClean="0"/>
          </a:p>
          <a:p>
            <a:endParaRPr lang="en-US" sz="2400" b="1" dirty="0" smtClean="0"/>
          </a:p>
          <a:p>
            <a:r>
              <a:rPr lang="en-US" sz="2400" b="1" dirty="0" smtClean="0"/>
              <a:t>Selection bias can cause an overestimate </a:t>
            </a:r>
            <a:r>
              <a:rPr lang="en-US" sz="2400" b="1" dirty="0" smtClean="0"/>
              <a:t>or underestimate of association.</a:t>
            </a:r>
            <a:endParaRPr lang="en-US" sz="2400"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rmAutofit fontScale="90000"/>
          </a:bodyPr>
          <a:lstStyle/>
          <a:p>
            <a:endParaRPr lang="en-US" dirty="0"/>
          </a:p>
        </p:txBody>
      </p:sp>
      <p:sp>
        <p:nvSpPr>
          <p:cNvPr id="3" name="Content Placeholder 2"/>
          <p:cNvSpPr>
            <a:spLocks noGrp="1"/>
          </p:cNvSpPr>
          <p:nvPr>
            <p:ph idx="1"/>
          </p:nvPr>
        </p:nvSpPr>
        <p:spPr>
          <a:xfrm>
            <a:off x="457200" y="685800"/>
            <a:ext cx="8229600" cy="5440363"/>
          </a:xfrm>
        </p:spPr>
        <p:txBody>
          <a:bodyPr>
            <a:normAutofit/>
          </a:bodyPr>
          <a:lstStyle/>
          <a:p>
            <a:r>
              <a:rPr lang="en-US" sz="2200" dirty="0" smtClean="0"/>
              <a:t>Study of asbestos exposure and lung cancer, the exposure is distributed among cases and controls in target population:</a:t>
            </a:r>
          </a:p>
          <a:p>
            <a:endParaRPr lang="en-US" sz="2200" dirty="0" smtClean="0"/>
          </a:p>
          <a:p>
            <a:endParaRPr lang="en-US" sz="2200" dirty="0"/>
          </a:p>
        </p:txBody>
      </p:sp>
      <p:graphicFrame>
        <p:nvGraphicFramePr>
          <p:cNvPr id="5" name="Table 4"/>
          <p:cNvGraphicFramePr>
            <a:graphicFrameLocks noGrp="1"/>
          </p:cNvGraphicFramePr>
          <p:nvPr/>
        </p:nvGraphicFramePr>
        <p:xfrm>
          <a:off x="1371600" y="1828800"/>
          <a:ext cx="6324600" cy="1840996"/>
        </p:xfrm>
        <a:graphic>
          <a:graphicData uri="http://schemas.openxmlformats.org/drawingml/2006/table">
            <a:tbl>
              <a:tblPr firstRow="1" bandRow="1">
                <a:tableStyleId>{5C22544A-7EE6-4342-B048-85BDC9FD1C3A}</a:tableStyleId>
              </a:tblPr>
              <a:tblGrid>
                <a:gridCol w="1905000"/>
                <a:gridCol w="2133600"/>
                <a:gridCol w="2286000"/>
              </a:tblGrid>
              <a:tr h="685800">
                <a:tc>
                  <a:txBody>
                    <a:bodyPr/>
                    <a:lstStyle/>
                    <a:p>
                      <a:endParaRPr lang="en-US" sz="2400" dirty="0"/>
                    </a:p>
                  </a:txBody>
                  <a:tcPr/>
                </a:tc>
                <a:tc>
                  <a:txBody>
                    <a:bodyPr/>
                    <a:lstStyle/>
                    <a:p>
                      <a:r>
                        <a:rPr lang="en-US" sz="2400" dirty="0" smtClean="0"/>
                        <a:t>Diseased </a:t>
                      </a:r>
                      <a:endParaRPr lang="en-US" sz="2400" dirty="0"/>
                    </a:p>
                  </a:txBody>
                  <a:tcPr/>
                </a:tc>
                <a:tc>
                  <a:txBody>
                    <a:bodyPr/>
                    <a:lstStyle/>
                    <a:p>
                      <a:r>
                        <a:rPr lang="en-US" sz="2400" dirty="0" smtClean="0"/>
                        <a:t>Non diseased</a:t>
                      </a:r>
                      <a:endParaRPr lang="en-US" sz="2400" dirty="0"/>
                    </a:p>
                  </a:txBody>
                  <a:tcPr/>
                </a:tc>
              </a:tr>
              <a:tr h="577598">
                <a:tc>
                  <a:txBody>
                    <a:bodyPr/>
                    <a:lstStyle/>
                    <a:p>
                      <a:r>
                        <a:rPr lang="en-US" sz="2400" dirty="0" smtClean="0"/>
                        <a:t>Exposed </a:t>
                      </a:r>
                      <a:endParaRPr lang="en-US" sz="2400" dirty="0"/>
                    </a:p>
                  </a:txBody>
                  <a:tcPr/>
                </a:tc>
                <a:tc>
                  <a:txBody>
                    <a:bodyPr/>
                    <a:lstStyle/>
                    <a:p>
                      <a:pPr algn="ctr"/>
                      <a:r>
                        <a:rPr lang="en-US" sz="2400" dirty="0" smtClean="0"/>
                        <a:t>100</a:t>
                      </a:r>
                      <a:endParaRPr lang="en-US" sz="2400" dirty="0"/>
                    </a:p>
                  </a:txBody>
                  <a:tcPr/>
                </a:tc>
                <a:tc>
                  <a:txBody>
                    <a:bodyPr/>
                    <a:lstStyle/>
                    <a:p>
                      <a:pPr algn="ctr"/>
                      <a:r>
                        <a:rPr lang="en-US" sz="2400" dirty="0" smtClean="0"/>
                        <a:t>200</a:t>
                      </a:r>
                      <a:endParaRPr lang="en-US" sz="2400" dirty="0"/>
                    </a:p>
                  </a:txBody>
                  <a:tcPr/>
                </a:tc>
              </a:tr>
              <a:tr h="577598">
                <a:tc>
                  <a:txBody>
                    <a:bodyPr/>
                    <a:lstStyle/>
                    <a:p>
                      <a:r>
                        <a:rPr lang="en-US" sz="2400" dirty="0" smtClean="0"/>
                        <a:t>Unexposed </a:t>
                      </a:r>
                      <a:endParaRPr lang="en-US" sz="2400" dirty="0"/>
                    </a:p>
                  </a:txBody>
                  <a:tcPr/>
                </a:tc>
                <a:tc>
                  <a:txBody>
                    <a:bodyPr/>
                    <a:lstStyle/>
                    <a:p>
                      <a:pPr algn="ctr"/>
                      <a:r>
                        <a:rPr lang="en-US" sz="2400" dirty="0" smtClean="0"/>
                        <a:t>100</a:t>
                      </a:r>
                      <a:endParaRPr lang="en-US" sz="2400" dirty="0"/>
                    </a:p>
                  </a:txBody>
                  <a:tcPr/>
                </a:tc>
                <a:tc>
                  <a:txBody>
                    <a:bodyPr/>
                    <a:lstStyle/>
                    <a:p>
                      <a:pPr algn="ctr"/>
                      <a:r>
                        <a:rPr lang="en-US" sz="2400" dirty="0" smtClean="0"/>
                        <a:t>400</a:t>
                      </a:r>
                      <a:endParaRPr lang="en-US" sz="2400" dirty="0"/>
                    </a:p>
                  </a:txBody>
                  <a:tcPr/>
                </a:tc>
              </a:tr>
            </a:tbl>
          </a:graphicData>
        </a:graphic>
      </p:graphicFrame>
      <p:sp>
        <p:nvSpPr>
          <p:cNvPr id="6" name="TextBox 5"/>
          <p:cNvSpPr txBox="1"/>
          <p:nvPr/>
        </p:nvSpPr>
        <p:spPr>
          <a:xfrm>
            <a:off x="914400" y="4419600"/>
            <a:ext cx="7315200" cy="769441"/>
          </a:xfrm>
          <a:prstGeom prst="rect">
            <a:avLst/>
          </a:prstGeom>
          <a:noFill/>
        </p:spPr>
        <p:txBody>
          <a:bodyPr wrap="square" rtlCol="0">
            <a:spAutoFit/>
          </a:bodyPr>
          <a:lstStyle/>
          <a:p>
            <a:r>
              <a:rPr lang="en-US" sz="2200" dirty="0" smtClean="0"/>
              <a:t>       True OR in target population = (100*400)/ (100*200)</a:t>
            </a:r>
          </a:p>
          <a:p>
            <a:r>
              <a:rPr lang="en-US" sz="2200" dirty="0" smtClean="0"/>
              <a:t>                                                          =2</a:t>
            </a:r>
            <a:endParaRPr lang="en-US" sz="22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2562"/>
          </a:xfrm>
        </p:spPr>
        <p:txBody>
          <a:bodyPr>
            <a:normAutofit fontScale="90000"/>
          </a:bodyPr>
          <a:lstStyle/>
          <a:p>
            <a:endParaRPr lang="en-US" dirty="0"/>
          </a:p>
        </p:txBody>
      </p:sp>
      <p:sp>
        <p:nvSpPr>
          <p:cNvPr id="3" name="Content Placeholder 2"/>
          <p:cNvSpPr>
            <a:spLocks noGrp="1"/>
          </p:cNvSpPr>
          <p:nvPr>
            <p:ph idx="1"/>
          </p:nvPr>
        </p:nvSpPr>
        <p:spPr>
          <a:xfrm>
            <a:off x="457200" y="457200"/>
            <a:ext cx="8229600" cy="5668963"/>
          </a:xfrm>
        </p:spPr>
        <p:txBody>
          <a:bodyPr>
            <a:normAutofit/>
          </a:bodyPr>
          <a:lstStyle/>
          <a:p>
            <a:pPr>
              <a:buNone/>
            </a:pPr>
            <a:r>
              <a:rPr lang="en-US" sz="2400" dirty="0" smtClean="0"/>
              <a:t>   If the selection probabilities for all the cells in the table are equal at 90%, the 2*2 table of selection probabilities would be: </a:t>
            </a:r>
          </a:p>
          <a:p>
            <a:pPr>
              <a:buNone/>
            </a:pPr>
            <a:endParaRPr lang="en-US" sz="2200" dirty="0" smtClean="0"/>
          </a:p>
          <a:p>
            <a:pPr>
              <a:buNone/>
            </a:pPr>
            <a:r>
              <a:rPr lang="en-US" sz="2200" dirty="0" smtClean="0"/>
              <a:t> </a:t>
            </a:r>
            <a:endParaRPr lang="en-US" sz="2200" dirty="0"/>
          </a:p>
        </p:txBody>
      </p:sp>
      <p:graphicFrame>
        <p:nvGraphicFramePr>
          <p:cNvPr id="4" name="Table 3"/>
          <p:cNvGraphicFramePr>
            <a:graphicFrameLocks noGrp="1"/>
          </p:cNvGraphicFramePr>
          <p:nvPr/>
        </p:nvGraphicFramePr>
        <p:xfrm>
          <a:off x="1371600" y="1828800"/>
          <a:ext cx="6477000" cy="1752600"/>
        </p:xfrm>
        <a:graphic>
          <a:graphicData uri="http://schemas.openxmlformats.org/drawingml/2006/table">
            <a:tbl>
              <a:tblPr firstRow="1" bandRow="1">
                <a:tableStyleId>{5C22544A-7EE6-4342-B048-85BDC9FD1C3A}</a:tableStyleId>
              </a:tblPr>
              <a:tblGrid>
                <a:gridCol w="2080964"/>
                <a:gridCol w="2080964"/>
                <a:gridCol w="2315072"/>
              </a:tblGrid>
              <a:tr h="584200">
                <a:tc>
                  <a:txBody>
                    <a:bodyPr/>
                    <a:lstStyle/>
                    <a:p>
                      <a:endParaRPr lang="en-US" sz="2400" dirty="0"/>
                    </a:p>
                  </a:txBody>
                  <a:tcPr/>
                </a:tc>
                <a:tc>
                  <a:txBody>
                    <a:bodyPr/>
                    <a:lstStyle/>
                    <a:p>
                      <a:r>
                        <a:rPr lang="en-US" sz="2400" dirty="0" smtClean="0"/>
                        <a:t>Diseased </a:t>
                      </a:r>
                      <a:endParaRPr lang="en-US" sz="2400" dirty="0"/>
                    </a:p>
                  </a:txBody>
                  <a:tcPr/>
                </a:tc>
                <a:tc>
                  <a:txBody>
                    <a:bodyPr/>
                    <a:lstStyle/>
                    <a:p>
                      <a:r>
                        <a:rPr lang="en-US" sz="2400" dirty="0" smtClean="0"/>
                        <a:t>Non diseased</a:t>
                      </a:r>
                      <a:endParaRPr lang="en-US" sz="2400" dirty="0"/>
                    </a:p>
                  </a:txBody>
                  <a:tcPr/>
                </a:tc>
              </a:tr>
              <a:tr h="584200">
                <a:tc>
                  <a:txBody>
                    <a:bodyPr/>
                    <a:lstStyle/>
                    <a:p>
                      <a:r>
                        <a:rPr lang="en-US" sz="2400" dirty="0" smtClean="0"/>
                        <a:t>Exposed </a:t>
                      </a:r>
                      <a:endParaRPr lang="en-US" sz="2400" dirty="0"/>
                    </a:p>
                  </a:txBody>
                  <a:tcPr/>
                </a:tc>
                <a:tc>
                  <a:txBody>
                    <a:bodyPr/>
                    <a:lstStyle/>
                    <a:p>
                      <a:r>
                        <a:rPr lang="en-US" sz="2400" dirty="0" smtClean="0"/>
                        <a:t>100*0.90= 90</a:t>
                      </a:r>
                      <a:endParaRPr lang="en-US" sz="2400" dirty="0"/>
                    </a:p>
                  </a:txBody>
                  <a:tcPr/>
                </a:tc>
                <a:tc>
                  <a:txBody>
                    <a:bodyPr/>
                    <a:lstStyle/>
                    <a:p>
                      <a:r>
                        <a:rPr lang="en-US" sz="2400" dirty="0" smtClean="0"/>
                        <a:t>200*0.90 = 180</a:t>
                      </a:r>
                      <a:endParaRPr lang="en-US" sz="2400" dirty="0"/>
                    </a:p>
                  </a:txBody>
                  <a:tcPr/>
                </a:tc>
              </a:tr>
              <a:tr h="584200">
                <a:tc>
                  <a:txBody>
                    <a:bodyPr/>
                    <a:lstStyle/>
                    <a:p>
                      <a:r>
                        <a:rPr lang="en-US" sz="2400" dirty="0" smtClean="0"/>
                        <a:t>Unexposed </a:t>
                      </a:r>
                      <a:endParaRPr lang="en-US" sz="2400" dirty="0"/>
                    </a:p>
                  </a:txBody>
                  <a:tcPr/>
                </a:tc>
                <a:tc>
                  <a:txBody>
                    <a:bodyPr/>
                    <a:lstStyle/>
                    <a:p>
                      <a:r>
                        <a:rPr lang="en-US" sz="2400" dirty="0" smtClean="0"/>
                        <a:t>100*0.90 =</a:t>
                      </a:r>
                      <a:r>
                        <a:rPr lang="en-US" sz="2400" baseline="0" dirty="0" smtClean="0"/>
                        <a:t> 90</a:t>
                      </a:r>
                      <a:endParaRPr lang="en-US" sz="2400" dirty="0"/>
                    </a:p>
                  </a:txBody>
                  <a:tcPr/>
                </a:tc>
                <a:tc>
                  <a:txBody>
                    <a:bodyPr/>
                    <a:lstStyle/>
                    <a:p>
                      <a:r>
                        <a:rPr lang="en-US" sz="2400" dirty="0" smtClean="0"/>
                        <a:t>400*0.90= 360</a:t>
                      </a:r>
                      <a:endParaRPr lang="en-US" sz="2400" dirty="0"/>
                    </a:p>
                  </a:txBody>
                  <a:tcPr/>
                </a:tc>
              </a:tr>
            </a:tbl>
          </a:graphicData>
        </a:graphic>
      </p:graphicFrame>
      <p:sp>
        <p:nvSpPr>
          <p:cNvPr id="5" name="TextBox 4"/>
          <p:cNvSpPr txBox="1"/>
          <p:nvPr/>
        </p:nvSpPr>
        <p:spPr>
          <a:xfrm>
            <a:off x="2514600" y="4114800"/>
            <a:ext cx="3733800" cy="830997"/>
          </a:xfrm>
          <a:prstGeom prst="rect">
            <a:avLst/>
          </a:prstGeom>
          <a:noFill/>
        </p:spPr>
        <p:txBody>
          <a:bodyPr wrap="square" rtlCol="0">
            <a:spAutoFit/>
          </a:bodyPr>
          <a:lstStyle/>
          <a:p>
            <a:r>
              <a:rPr lang="en-US" sz="2400" dirty="0" smtClean="0"/>
              <a:t>OR= (90*360)/ (90*180)</a:t>
            </a:r>
          </a:p>
          <a:p>
            <a:r>
              <a:rPr lang="en-US" sz="2400" dirty="0" smtClean="0"/>
              <a:t>        =2 </a:t>
            </a:r>
            <a:endParaRPr lang="en-US"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rmAutofit fontScale="90000"/>
          </a:bodyPr>
          <a:lstStyle/>
          <a:p>
            <a:endParaRPr lang="en-US" dirty="0"/>
          </a:p>
        </p:txBody>
      </p:sp>
      <p:sp>
        <p:nvSpPr>
          <p:cNvPr id="3" name="Content Placeholder 2"/>
          <p:cNvSpPr>
            <a:spLocks noGrp="1"/>
          </p:cNvSpPr>
          <p:nvPr>
            <p:ph idx="1"/>
          </p:nvPr>
        </p:nvSpPr>
        <p:spPr>
          <a:xfrm>
            <a:off x="457200" y="609600"/>
            <a:ext cx="8229600" cy="5516563"/>
          </a:xfrm>
        </p:spPr>
        <p:txBody>
          <a:bodyPr/>
          <a:lstStyle/>
          <a:p>
            <a:r>
              <a:rPr lang="en-US" sz="2200" dirty="0" smtClean="0"/>
              <a:t>If selection probabilities are unequal, and </a:t>
            </a:r>
            <a:r>
              <a:rPr lang="en-US" sz="2200" dirty="0" smtClean="0"/>
              <a:t>non proportional</a:t>
            </a:r>
            <a:r>
              <a:rPr lang="en-US" sz="2200" dirty="0" smtClean="0"/>
              <a:t>, then selection bias will occur</a:t>
            </a:r>
          </a:p>
          <a:p>
            <a:pPr>
              <a:buNone/>
            </a:pPr>
            <a:endParaRPr lang="en-US" sz="2200" dirty="0" smtClean="0"/>
          </a:p>
          <a:p>
            <a:pPr>
              <a:buNone/>
            </a:pPr>
            <a:endParaRPr lang="en-US" sz="2200" dirty="0" smtClean="0"/>
          </a:p>
          <a:p>
            <a:endParaRPr lang="en-US" dirty="0"/>
          </a:p>
        </p:txBody>
      </p:sp>
      <p:graphicFrame>
        <p:nvGraphicFramePr>
          <p:cNvPr id="4" name="Table 3"/>
          <p:cNvGraphicFramePr>
            <a:graphicFrameLocks noGrp="1"/>
          </p:cNvGraphicFramePr>
          <p:nvPr/>
        </p:nvGraphicFramePr>
        <p:xfrm>
          <a:off x="1447800" y="2057400"/>
          <a:ext cx="6172200" cy="1752600"/>
        </p:xfrm>
        <a:graphic>
          <a:graphicData uri="http://schemas.openxmlformats.org/drawingml/2006/table">
            <a:tbl>
              <a:tblPr firstRow="1" bandRow="1">
                <a:tableStyleId>{5C22544A-7EE6-4342-B048-85BDC9FD1C3A}</a:tableStyleId>
              </a:tblPr>
              <a:tblGrid>
                <a:gridCol w="1851660"/>
                <a:gridCol w="2005965"/>
                <a:gridCol w="2314575"/>
              </a:tblGrid>
              <a:tr h="584200">
                <a:tc>
                  <a:txBody>
                    <a:bodyPr/>
                    <a:lstStyle/>
                    <a:p>
                      <a:endParaRPr lang="en-US" sz="2400" dirty="0"/>
                    </a:p>
                  </a:txBody>
                  <a:tcPr/>
                </a:tc>
                <a:tc>
                  <a:txBody>
                    <a:bodyPr/>
                    <a:lstStyle/>
                    <a:p>
                      <a:r>
                        <a:rPr lang="en-US" sz="2400" dirty="0" smtClean="0"/>
                        <a:t>Diseased </a:t>
                      </a:r>
                      <a:endParaRPr lang="en-US" sz="2400" dirty="0"/>
                    </a:p>
                  </a:txBody>
                  <a:tcPr/>
                </a:tc>
                <a:tc>
                  <a:txBody>
                    <a:bodyPr/>
                    <a:lstStyle/>
                    <a:p>
                      <a:r>
                        <a:rPr lang="en-US" sz="2400" dirty="0" smtClean="0"/>
                        <a:t>Non diseased</a:t>
                      </a:r>
                      <a:endParaRPr lang="en-US" sz="2400" dirty="0"/>
                    </a:p>
                  </a:txBody>
                  <a:tcPr/>
                </a:tc>
              </a:tr>
              <a:tr h="584200">
                <a:tc>
                  <a:txBody>
                    <a:bodyPr/>
                    <a:lstStyle/>
                    <a:p>
                      <a:r>
                        <a:rPr lang="en-US" sz="2400" dirty="0" smtClean="0"/>
                        <a:t>Exposed </a:t>
                      </a:r>
                      <a:endParaRPr lang="en-US" sz="2400" dirty="0"/>
                    </a:p>
                  </a:txBody>
                  <a:tcPr/>
                </a:tc>
                <a:tc>
                  <a:txBody>
                    <a:bodyPr/>
                    <a:lstStyle/>
                    <a:p>
                      <a:r>
                        <a:rPr lang="en-US" sz="2400" dirty="0" smtClean="0"/>
                        <a:t>100*0.90= 90</a:t>
                      </a:r>
                      <a:endParaRPr lang="en-US" sz="2400" dirty="0"/>
                    </a:p>
                  </a:txBody>
                  <a:tcPr/>
                </a:tc>
                <a:tc>
                  <a:txBody>
                    <a:bodyPr/>
                    <a:lstStyle/>
                    <a:p>
                      <a:r>
                        <a:rPr lang="en-US" sz="2400" dirty="0" smtClean="0"/>
                        <a:t>200*0.90 = 180</a:t>
                      </a:r>
                      <a:endParaRPr lang="en-US" sz="2400" dirty="0"/>
                    </a:p>
                  </a:txBody>
                  <a:tcPr/>
                </a:tc>
              </a:tr>
              <a:tr h="584200">
                <a:tc>
                  <a:txBody>
                    <a:bodyPr/>
                    <a:lstStyle/>
                    <a:p>
                      <a:r>
                        <a:rPr lang="en-US" sz="2400" dirty="0" smtClean="0"/>
                        <a:t>Unexposed </a:t>
                      </a:r>
                      <a:endParaRPr lang="en-US" sz="2400" dirty="0"/>
                    </a:p>
                  </a:txBody>
                  <a:tcPr/>
                </a:tc>
                <a:tc>
                  <a:txBody>
                    <a:bodyPr/>
                    <a:lstStyle/>
                    <a:p>
                      <a:r>
                        <a:rPr lang="en-US" sz="2400" dirty="0" smtClean="0"/>
                        <a:t>100*0.90 =</a:t>
                      </a:r>
                      <a:r>
                        <a:rPr lang="en-US" sz="2400" baseline="0" dirty="0" smtClean="0"/>
                        <a:t> 90</a:t>
                      </a:r>
                      <a:endParaRPr lang="en-US" sz="2400" dirty="0"/>
                    </a:p>
                  </a:txBody>
                  <a:tcPr/>
                </a:tc>
                <a:tc>
                  <a:txBody>
                    <a:bodyPr/>
                    <a:lstStyle/>
                    <a:p>
                      <a:r>
                        <a:rPr lang="en-US" sz="2400" dirty="0" smtClean="0"/>
                        <a:t>400*0.70= 280</a:t>
                      </a:r>
                      <a:endParaRPr lang="en-US" sz="2400" dirty="0"/>
                    </a:p>
                  </a:txBody>
                  <a:tcPr/>
                </a:tc>
              </a:tr>
            </a:tbl>
          </a:graphicData>
        </a:graphic>
      </p:graphicFrame>
      <p:sp>
        <p:nvSpPr>
          <p:cNvPr id="5" name="TextBox 4"/>
          <p:cNvSpPr txBox="1"/>
          <p:nvPr/>
        </p:nvSpPr>
        <p:spPr>
          <a:xfrm>
            <a:off x="2590800" y="4343400"/>
            <a:ext cx="3733800" cy="430887"/>
          </a:xfrm>
          <a:prstGeom prst="rect">
            <a:avLst/>
          </a:prstGeom>
          <a:noFill/>
        </p:spPr>
        <p:txBody>
          <a:bodyPr wrap="square" rtlCol="0">
            <a:spAutoFit/>
          </a:bodyPr>
          <a:lstStyle/>
          <a:p>
            <a:r>
              <a:rPr lang="en-US" sz="2200" dirty="0" smtClean="0"/>
              <a:t>OR= (90*280)/ (90*180) = 1.6</a:t>
            </a:r>
            <a:endParaRPr lang="en-US" sz="22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dirty="0" smtClean="0"/>
              <a:t>Self-Selection Bias</a:t>
            </a:r>
            <a:endParaRPr lang="en-US" sz="2400" dirty="0"/>
          </a:p>
        </p:txBody>
      </p:sp>
      <p:sp>
        <p:nvSpPr>
          <p:cNvPr id="3" name="Content Placeholder 2"/>
          <p:cNvSpPr>
            <a:spLocks noGrp="1"/>
          </p:cNvSpPr>
          <p:nvPr>
            <p:ph idx="1"/>
          </p:nvPr>
        </p:nvSpPr>
        <p:spPr>
          <a:xfrm>
            <a:off x="457200" y="1143000"/>
            <a:ext cx="8229600" cy="5181600"/>
          </a:xfrm>
        </p:spPr>
        <p:txBody>
          <a:bodyPr>
            <a:normAutofit/>
          </a:bodyPr>
          <a:lstStyle/>
          <a:p>
            <a:r>
              <a:rPr lang="en-US" sz="2200" dirty="0" smtClean="0"/>
              <a:t>Common source of selection bias</a:t>
            </a:r>
          </a:p>
          <a:p>
            <a:endParaRPr lang="en-US" sz="2200" dirty="0" smtClean="0"/>
          </a:p>
          <a:p>
            <a:r>
              <a:rPr lang="en-US" sz="2200" dirty="0" smtClean="0"/>
              <a:t>Volunteers induced bias</a:t>
            </a:r>
          </a:p>
          <a:p>
            <a:endParaRPr lang="en-US" sz="2200" dirty="0" smtClean="0"/>
          </a:p>
          <a:p>
            <a:r>
              <a:rPr lang="en-US" sz="2200" dirty="0" smtClean="0"/>
              <a:t>Individuals who volunteer for study possess different characteristics than average general population</a:t>
            </a:r>
          </a:p>
          <a:p>
            <a:endParaRPr lang="en-US" sz="2200" dirty="0" smtClean="0"/>
          </a:p>
          <a:p>
            <a:r>
              <a:rPr lang="en-US" sz="2200" dirty="0" smtClean="0"/>
              <a:t>Example: A case control study explored an association of family history of heart disease and presence of heart disease in subjects. Volunteers were  recruited. Subjects with heart disease may be more likely to participate if they have family history</a:t>
            </a:r>
            <a:endParaRPr lang="en-US" sz="22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210312"/>
          </a:xfrm>
        </p:spPr>
        <p:txBody>
          <a:bodyPr>
            <a:normAutofit fontScale="90000"/>
          </a:bodyPr>
          <a:lstStyle/>
          <a:p>
            <a:endParaRPr lang="en-US" dirty="0"/>
          </a:p>
        </p:txBody>
      </p:sp>
      <p:graphicFrame>
        <p:nvGraphicFramePr>
          <p:cNvPr id="4" name="Content Placeholder 3"/>
          <p:cNvGraphicFramePr>
            <a:graphicFrameLocks noGrp="1"/>
          </p:cNvGraphicFramePr>
          <p:nvPr>
            <p:ph idx="1"/>
          </p:nvPr>
        </p:nvGraphicFramePr>
        <p:xfrm>
          <a:off x="304800" y="1676400"/>
          <a:ext cx="3733800" cy="2819400"/>
        </p:xfrm>
        <a:graphic>
          <a:graphicData uri="http://schemas.openxmlformats.org/drawingml/2006/table">
            <a:tbl>
              <a:tblPr firstRow="1" bandRow="1">
                <a:tableStyleId>{5C22544A-7EE6-4342-B048-85BDC9FD1C3A}</a:tableStyleId>
              </a:tblPr>
              <a:tblGrid>
                <a:gridCol w="933450"/>
                <a:gridCol w="933450"/>
                <a:gridCol w="933450"/>
                <a:gridCol w="933450"/>
              </a:tblGrid>
              <a:tr h="704850">
                <a:tc rowSpan="4">
                  <a:txBody>
                    <a:bodyPr/>
                    <a:lstStyle/>
                    <a:p>
                      <a:endParaRPr lang="en-US" dirty="0" smtClean="0"/>
                    </a:p>
                    <a:p>
                      <a:endParaRPr lang="en-US" dirty="0" smtClean="0"/>
                    </a:p>
                    <a:p>
                      <a:endParaRPr lang="en-US" dirty="0" smtClean="0"/>
                    </a:p>
                    <a:p>
                      <a:endParaRPr lang="en-US" dirty="0" smtClean="0"/>
                    </a:p>
                    <a:p>
                      <a:endParaRPr lang="en-US" dirty="0" smtClean="0"/>
                    </a:p>
                    <a:p>
                      <a:r>
                        <a:rPr lang="en-US" dirty="0" smtClean="0"/>
                        <a:t>Exposed</a:t>
                      </a:r>
                      <a:endParaRPr lang="en-US" dirty="0"/>
                    </a:p>
                  </a:txBody>
                  <a:tcPr/>
                </a:tc>
                <a:tc gridSpan="3">
                  <a:txBody>
                    <a:bodyPr/>
                    <a:lstStyle/>
                    <a:p>
                      <a:r>
                        <a:rPr lang="en-US" dirty="0" smtClean="0"/>
                        <a:t>                Diseased</a:t>
                      </a:r>
                      <a:endParaRPr lang="en-US" dirty="0"/>
                    </a:p>
                  </a:txBody>
                  <a:tcPr/>
                </a:tc>
                <a:tc hMerge="1">
                  <a:txBody>
                    <a:bodyPr/>
                    <a:lstStyle/>
                    <a:p>
                      <a:endParaRPr lang="en-US" dirty="0"/>
                    </a:p>
                  </a:txBody>
                  <a:tcPr/>
                </a:tc>
                <a:tc hMerge="1">
                  <a:txBody>
                    <a:bodyPr/>
                    <a:lstStyle/>
                    <a:p>
                      <a:endParaRPr lang="en-US" dirty="0"/>
                    </a:p>
                  </a:txBody>
                  <a:tcPr/>
                </a:tc>
              </a:tr>
              <a:tr h="704850">
                <a:tc vMerge="1">
                  <a:txBody>
                    <a:bodyPr/>
                    <a:lstStyle/>
                    <a:p>
                      <a:endParaRPr lang="en-US" dirty="0"/>
                    </a:p>
                  </a:txBody>
                  <a:tcPr/>
                </a:tc>
                <a:tc>
                  <a:txBody>
                    <a:bodyPr/>
                    <a:lstStyle/>
                    <a:p>
                      <a:endParaRPr lang="en-US" dirty="0"/>
                    </a:p>
                  </a:txBody>
                  <a:tcPr/>
                </a:tc>
                <a:tc>
                  <a:txBody>
                    <a:bodyPr/>
                    <a:lstStyle/>
                    <a:p>
                      <a:r>
                        <a:rPr lang="en-US" dirty="0" smtClean="0"/>
                        <a:t>Y</a:t>
                      </a:r>
                      <a:endParaRPr lang="en-US" dirty="0"/>
                    </a:p>
                  </a:txBody>
                  <a:tcPr/>
                </a:tc>
                <a:tc>
                  <a:txBody>
                    <a:bodyPr/>
                    <a:lstStyle/>
                    <a:p>
                      <a:r>
                        <a:rPr lang="en-US" dirty="0" smtClean="0"/>
                        <a:t>N</a:t>
                      </a:r>
                      <a:endParaRPr lang="en-US" dirty="0"/>
                    </a:p>
                  </a:txBody>
                  <a:tcPr/>
                </a:tc>
              </a:tr>
              <a:tr h="704850">
                <a:tc vMerge="1">
                  <a:txBody>
                    <a:bodyPr/>
                    <a:lstStyle/>
                    <a:p>
                      <a:endParaRPr lang="en-US" dirty="0"/>
                    </a:p>
                  </a:txBody>
                  <a:tcPr/>
                </a:tc>
                <a:tc>
                  <a:txBody>
                    <a:bodyPr/>
                    <a:lstStyle/>
                    <a:p>
                      <a:r>
                        <a:rPr lang="en-US" dirty="0" smtClean="0"/>
                        <a:t>Y</a:t>
                      </a:r>
                      <a:endParaRPr lang="en-US" dirty="0"/>
                    </a:p>
                  </a:txBody>
                  <a:tcPr/>
                </a:tc>
                <a:tc>
                  <a:txBody>
                    <a:bodyPr/>
                    <a:lstStyle/>
                    <a:p>
                      <a:r>
                        <a:rPr lang="en-US" dirty="0" smtClean="0"/>
                        <a:t>300</a:t>
                      </a:r>
                      <a:endParaRPr lang="en-US" dirty="0"/>
                    </a:p>
                  </a:txBody>
                  <a:tcPr/>
                </a:tc>
                <a:tc>
                  <a:txBody>
                    <a:bodyPr/>
                    <a:lstStyle/>
                    <a:p>
                      <a:r>
                        <a:rPr lang="en-US" dirty="0" smtClean="0"/>
                        <a:t>200</a:t>
                      </a:r>
                      <a:endParaRPr lang="en-US" dirty="0"/>
                    </a:p>
                  </a:txBody>
                  <a:tcPr/>
                </a:tc>
              </a:tr>
              <a:tr h="704850">
                <a:tc vMerge="1">
                  <a:txBody>
                    <a:bodyPr/>
                    <a:lstStyle/>
                    <a:p>
                      <a:endParaRPr lang="en-US" dirty="0"/>
                    </a:p>
                  </a:txBody>
                  <a:tcPr/>
                </a:tc>
                <a:tc>
                  <a:txBody>
                    <a:bodyPr/>
                    <a:lstStyle/>
                    <a:p>
                      <a:r>
                        <a:rPr lang="en-US" dirty="0" smtClean="0"/>
                        <a:t>N</a:t>
                      </a:r>
                      <a:endParaRPr lang="en-US" dirty="0"/>
                    </a:p>
                  </a:txBody>
                  <a:tcPr/>
                </a:tc>
                <a:tc>
                  <a:txBody>
                    <a:bodyPr/>
                    <a:lstStyle/>
                    <a:p>
                      <a:r>
                        <a:rPr lang="en-US" dirty="0" smtClean="0"/>
                        <a:t>200</a:t>
                      </a:r>
                      <a:endParaRPr lang="en-US" dirty="0"/>
                    </a:p>
                  </a:txBody>
                  <a:tcPr/>
                </a:tc>
                <a:tc>
                  <a:txBody>
                    <a:bodyPr/>
                    <a:lstStyle/>
                    <a:p>
                      <a:r>
                        <a:rPr lang="en-US" dirty="0" smtClean="0"/>
                        <a:t>300</a:t>
                      </a:r>
                      <a:endParaRPr lang="en-US" dirty="0"/>
                    </a:p>
                  </a:txBody>
                  <a:tcPr/>
                </a:tc>
              </a:tr>
            </a:tbl>
          </a:graphicData>
        </a:graphic>
      </p:graphicFrame>
      <p:graphicFrame>
        <p:nvGraphicFramePr>
          <p:cNvPr id="5" name="Content Placeholder 3"/>
          <p:cNvGraphicFramePr>
            <a:graphicFrameLocks/>
          </p:cNvGraphicFramePr>
          <p:nvPr/>
        </p:nvGraphicFramePr>
        <p:xfrm>
          <a:off x="5257800" y="1676400"/>
          <a:ext cx="3657600" cy="2667609"/>
        </p:xfrm>
        <a:graphic>
          <a:graphicData uri="http://schemas.openxmlformats.org/drawingml/2006/table">
            <a:tbl>
              <a:tblPr firstRow="1" bandRow="1">
                <a:tableStyleId>{5C22544A-7EE6-4342-B048-85BDC9FD1C3A}</a:tableStyleId>
              </a:tblPr>
              <a:tblGrid>
                <a:gridCol w="914400"/>
                <a:gridCol w="914400"/>
                <a:gridCol w="914400"/>
                <a:gridCol w="914400"/>
              </a:tblGrid>
              <a:tr h="724734">
                <a:tc rowSpan="4">
                  <a:txBody>
                    <a:bodyPr/>
                    <a:lstStyle/>
                    <a:p>
                      <a:endParaRPr lang="en-US" dirty="0" smtClean="0"/>
                    </a:p>
                    <a:p>
                      <a:endParaRPr lang="en-US" dirty="0" smtClean="0"/>
                    </a:p>
                    <a:p>
                      <a:endParaRPr lang="en-US" dirty="0" smtClean="0"/>
                    </a:p>
                    <a:p>
                      <a:endParaRPr lang="en-US" dirty="0" smtClean="0"/>
                    </a:p>
                    <a:p>
                      <a:endParaRPr lang="en-US" dirty="0" smtClean="0"/>
                    </a:p>
                    <a:p>
                      <a:r>
                        <a:rPr lang="en-US" dirty="0" smtClean="0"/>
                        <a:t>Exposed</a:t>
                      </a:r>
                      <a:endParaRPr lang="en-US" dirty="0"/>
                    </a:p>
                  </a:txBody>
                  <a:tcPr/>
                </a:tc>
                <a:tc gridSpan="3">
                  <a:txBody>
                    <a:bodyPr/>
                    <a:lstStyle/>
                    <a:p>
                      <a:r>
                        <a:rPr lang="en-US" dirty="0" smtClean="0"/>
                        <a:t>                Diseased</a:t>
                      </a:r>
                      <a:endParaRPr lang="en-US" dirty="0"/>
                    </a:p>
                  </a:txBody>
                  <a:tcPr/>
                </a:tc>
                <a:tc hMerge="1">
                  <a:txBody>
                    <a:bodyPr/>
                    <a:lstStyle/>
                    <a:p>
                      <a:endParaRPr lang="en-US" dirty="0"/>
                    </a:p>
                  </a:txBody>
                  <a:tcPr/>
                </a:tc>
                <a:tc hMerge="1">
                  <a:txBody>
                    <a:bodyPr/>
                    <a:lstStyle/>
                    <a:p>
                      <a:endParaRPr lang="en-US" dirty="0"/>
                    </a:p>
                  </a:txBody>
                  <a:tcPr/>
                </a:tc>
              </a:tr>
              <a:tr h="560806">
                <a:tc vMerge="1">
                  <a:txBody>
                    <a:bodyPr/>
                    <a:lstStyle/>
                    <a:p>
                      <a:endParaRPr lang="en-US" dirty="0"/>
                    </a:p>
                  </a:txBody>
                  <a:tcPr/>
                </a:tc>
                <a:tc>
                  <a:txBody>
                    <a:bodyPr/>
                    <a:lstStyle/>
                    <a:p>
                      <a:endParaRPr lang="en-US" dirty="0"/>
                    </a:p>
                  </a:txBody>
                  <a:tcPr/>
                </a:tc>
                <a:tc>
                  <a:txBody>
                    <a:bodyPr/>
                    <a:lstStyle/>
                    <a:p>
                      <a:r>
                        <a:rPr lang="en-US" dirty="0" smtClean="0"/>
                        <a:t>Y</a:t>
                      </a:r>
                      <a:endParaRPr lang="en-US" dirty="0"/>
                    </a:p>
                  </a:txBody>
                  <a:tcPr/>
                </a:tc>
                <a:tc>
                  <a:txBody>
                    <a:bodyPr/>
                    <a:lstStyle/>
                    <a:p>
                      <a:r>
                        <a:rPr lang="en-US" dirty="0" smtClean="0"/>
                        <a:t>N</a:t>
                      </a:r>
                      <a:endParaRPr lang="en-US" dirty="0"/>
                    </a:p>
                  </a:txBody>
                  <a:tcPr/>
                </a:tc>
              </a:tr>
              <a:tr h="639471">
                <a:tc vMerge="1">
                  <a:txBody>
                    <a:bodyPr/>
                    <a:lstStyle/>
                    <a:p>
                      <a:endParaRPr lang="en-US" dirty="0"/>
                    </a:p>
                  </a:txBody>
                  <a:tcPr/>
                </a:tc>
                <a:tc>
                  <a:txBody>
                    <a:bodyPr/>
                    <a:lstStyle/>
                    <a:p>
                      <a:r>
                        <a:rPr lang="en-US" dirty="0" smtClean="0"/>
                        <a:t>Y</a:t>
                      </a:r>
                      <a:endParaRPr lang="en-US" dirty="0"/>
                    </a:p>
                  </a:txBody>
                  <a:tcPr/>
                </a:tc>
                <a:tc>
                  <a:txBody>
                    <a:bodyPr/>
                    <a:lstStyle/>
                    <a:p>
                      <a:r>
                        <a:rPr lang="en-US" dirty="0" smtClean="0"/>
                        <a:t>240 (80%)</a:t>
                      </a:r>
                      <a:endParaRPr lang="en-US" dirty="0"/>
                    </a:p>
                  </a:txBody>
                  <a:tcPr/>
                </a:tc>
                <a:tc>
                  <a:txBody>
                    <a:bodyPr/>
                    <a:lstStyle/>
                    <a:p>
                      <a:r>
                        <a:rPr lang="en-US" dirty="0" smtClean="0"/>
                        <a:t>120</a:t>
                      </a:r>
                      <a:r>
                        <a:rPr lang="en-US" baseline="0" dirty="0" smtClean="0"/>
                        <a:t> </a:t>
                      </a:r>
                      <a:r>
                        <a:rPr lang="en-US" dirty="0" smtClean="0"/>
                        <a:t>(60%)</a:t>
                      </a:r>
                      <a:endParaRPr lang="en-US" dirty="0"/>
                    </a:p>
                  </a:txBody>
                  <a:tcPr/>
                </a:tc>
              </a:tr>
              <a:tr h="741989">
                <a:tc vMerge="1">
                  <a:txBody>
                    <a:bodyPr/>
                    <a:lstStyle/>
                    <a:p>
                      <a:endParaRPr lang="en-US" dirty="0"/>
                    </a:p>
                  </a:txBody>
                  <a:tcPr/>
                </a:tc>
                <a:tc>
                  <a:txBody>
                    <a:bodyPr/>
                    <a:lstStyle/>
                    <a:p>
                      <a:r>
                        <a:rPr lang="en-US" dirty="0" smtClean="0"/>
                        <a:t>N</a:t>
                      </a:r>
                      <a:endParaRPr lang="en-US" dirty="0"/>
                    </a:p>
                  </a:txBody>
                  <a:tcPr/>
                </a:tc>
                <a:tc>
                  <a:txBody>
                    <a:bodyPr/>
                    <a:lstStyle/>
                    <a:p>
                      <a:r>
                        <a:rPr lang="en-US" dirty="0" smtClean="0"/>
                        <a:t>120</a:t>
                      </a:r>
                    </a:p>
                    <a:p>
                      <a:r>
                        <a:rPr lang="en-US" dirty="0" smtClean="0"/>
                        <a:t>(60%)</a:t>
                      </a:r>
                      <a:endParaRPr lang="en-US" dirty="0"/>
                    </a:p>
                  </a:txBody>
                  <a:tcPr/>
                </a:tc>
                <a:tc>
                  <a:txBody>
                    <a:bodyPr/>
                    <a:lstStyle/>
                    <a:p>
                      <a:r>
                        <a:rPr lang="en-US" dirty="0" smtClean="0"/>
                        <a:t>180</a:t>
                      </a:r>
                    </a:p>
                    <a:p>
                      <a:r>
                        <a:rPr lang="en-US" dirty="0" smtClean="0"/>
                        <a:t>(60%)</a:t>
                      </a:r>
                      <a:endParaRPr lang="en-US" dirty="0"/>
                    </a:p>
                  </a:txBody>
                  <a:tcPr/>
                </a:tc>
              </a:tr>
            </a:tbl>
          </a:graphicData>
        </a:graphic>
      </p:graphicFrame>
      <p:sp>
        <p:nvSpPr>
          <p:cNvPr id="6" name="TextBox 5"/>
          <p:cNvSpPr txBox="1"/>
          <p:nvPr/>
        </p:nvSpPr>
        <p:spPr>
          <a:xfrm>
            <a:off x="1676400" y="4724400"/>
            <a:ext cx="1676400" cy="369332"/>
          </a:xfrm>
          <a:prstGeom prst="rect">
            <a:avLst/>
          </a:prstGeom>
          <a:noFill/>
        </p:spPr>
        <p:txBody>
          <a:bodyPr wrap="square" rtlCol="0">
            <a:spAutoFit/>
          </a:bodyPr>
          <a:lstStyle/>
          <a:p>
            <a:r>
              <a:rPr lang="en-US" dirty="0" smtClean="0"/>
              <a:t>True </a:t>
            </a:r>
            <a:endParaRPr lang="en-US" dirty="0"/>
          </a:p>
        </p:txBody>
      </p:sp>
      <p:sp>
        <p:nvSpPr>
          <p:cNvPr id="7" name="TextBox 6"/>
          <p:cNvSpPr txBox="1"/>
          <p:nvPr/>
        </p:nvSpPr>
        <p:spPr>
          <a:xfrm>
            <a:off x="6172200" y="4495800"/>
            <a:ext cx="2590800" cy="369332"/>
          </a:xfrm>
          <a:prstGeom prst="rect">
            <a:avLst/>
          </a:prstGeom>
          <a:noFill/>
        </p:spPr>
        <p:txBody>
          <a:bodyPr wrap="square" rtlCol="0">
            <a:spAutoFit/>
          </a:bodyPr>
          <a:lstStyle/>
          <a:p>
            <a:r>
              <a:rPr lang="en-US" dirty="0" smtClean="0"/>
              <a:t>Self selection bias</a:t>
            </a:r>
            <a:endParaRPr lang="en-US" dirty="0"/>
          </a:p>
        </p:txBody>
      </p:sp>
      <p:sp>
        <p:nvSpPr>
          <p:cNvPr id="8" name="Oval 7"/>
          <p:cNvSpPr/>
          <p:nvPr/>
        </p:nvSpPr>
        <p:spPr>
          <a:xfrm>
            <a:off x="1295400" y="5105400"/>
            <a:ext cx="19812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600200" y="5334000"/>
            <a:ext cx="1447800" cy="461665"/>
          </a:xfrm>
          <a:prstGeom prst="rect">
            <a:avLst/>
          </a:prstGeom>
          <a:noFill/>
        </p:spPr>
        <p:txBody>
          <a:bodyPr wrap="square" rtlCol="0">
            <a:spAutoFit/>
          </a:bodyPr>
          <a:lstStyle/>
          <a:p>
            <a:r>
              <a:rPr lang="en-US" sz="2400" dirty="0" smtClean="0"/>
              <a:t>OR= 2.25</a:t>
            </a:r>
            <a:endParaRPr lang="en-US" sz="2400" dirty="0"/>
          </a:p>
        </p:txBody>
      </p:sp>
      <p:sp>
        <p:nvSpPr>
          <p:cNvPr id="10" name="Oval 9"/>
          <p:cNvSpPr/>
          <p:nvPr/>
        </p:nvSpPr>
        <p:spPr>
          <a:xfrm>
            <a:off x="6172200" y="5105400"/>
            <a:ext cx="2209800" cy="990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6477000" y="5334000"/>
            <a:ext cx="1752600" cy="461665"/>
          </a:xfrm>
          <a:prstGeom prst="rect">
            <a:avLst/>
          </a:prstGeom>
          <a:noFill/>
        </p:spPr>
        <p:txBody>
          <a:bodyPr wrap="square" rtlCol="0">
            <a:spAutoFit/>
          </a:bodyPr>
          <a:lstStyle/>
          <a:p>
            <a:r>
              <a:rPr lang="en-US" sz="2400" dirty="0" smtClean="0"/>
              <a:t>OR= 3.0</a:t>
            </a:r>
            <a:endParaRPr lang="en-US"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381000"/>
          </a:xfrm>
        </p:spPr>
        <p:txBody>
          <a:bodyPr>
            <a:noAutofit/>
          </a:bodyPr>
          <a:lstStyle/>
          <a:p>
            <a:r>
              <a:rPr lang="en-US" sz="2400" dirty="0" err="1" smtClean="0"/>
              <a:t>Berksons</a:t>
            </a:r>
            <a:r>
              <a:rPr lang="en-US" sz="2400" dirty="0" smtClean="0"/>
              <a:t>’ Bias</a:t>
            </a:r>
            <a:endParaRPr lang="en-US" sz="2400" dirty="0"/>
          </a:p>
        </p:txBody>
      </p:sp>
      <p:sp>
        <p:nvSpPr>
          <p:cNvPr id="3" name="Content Placeholder 2"/>
          <p:cNvSpPr>
            <a:spLocks noGrp="1"/>
          </p:cNvSpPr>
          <p:nvPr>
            <p:ph idx="1"/>
          </p:nvPr>
        </p:nvSpPr>
        <p:spPr>
          <a:xfrm>
            <a:off x="457200" y="1143000"/>
            <a:ext cx="8229600" cy="5181600"/>
          </a:xfrm>
        </p:spPr>
        <p:txBody>
          <a:bodyPr>
            <a:normAutofit/>
          </a:bodyPr>
          <a:lstStyle/>
          <a:p>
            <a:r>
              <a:rPr lang="en-US" sz="2200" dirty="0" smtClean="0"/>
              <a:t>Hospital selective bias</a:t>
            </a:r>
          </a:p>
          <a:p>
            <a:endParaRPr lang="en-US" sz="2200" dirty="0" smtClean="0"/>
          </a:p>
          <a:p>
            <a:r>
              <a:rPr lang="en-US" sz="2200" dirty="0" smtClean="0"/>
              <a:t>Patients with two concurrent diseases or health problems are more likely to be admitted to hospital than those with single condition</a:t>
            </a:r>
          </a:p>
          <a:p>
            <a:endParaRPr lang="en-US" sz="2200" dirty="0" smtClean="0"/>
          </a:p>
          <a:p>
            <a:r>
              <a:rPr lang="en-US" sz="2200" dirty="0" smtClean="0"/>
              <a:t>Example: people who have peptic ulcer and also who smoke are more likely to be admitted to hospital than people who have either of them. </a:t>
            </a:r>
          </a:p>
          <a:p>
            <a:pPr>
              <a:buNone/>
            </a:pPr>
            <a:r>
              <a:rPr lang="en-US" sz="2200" dirty="0" smtClean="0"/>
              <a:t>    A Case-Control study trying to evaluate relationship between smoking and peptic ulcer may find a stronger association between 2 .</a:t>
            </a:r>
            <a:endParaRPr lang="en-US" sz="2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a:bodyPr>
          <a:lstStyle/>
          <a:p>
            <a:r>
              <a:rPr lang="en-US" sz="2400" dirty="0" smtClean="0"/>
              <a:t>Framework </a:t>
            </a:r>
            <a:endParaRPr lang="en-US" sz="2400" dirty="0"/>
          </a:p>
        </p:txBody>
      </p:sp>
      <p:sp>
        <p:nvSpPr>
          <p:cNvPr id="3" name="Content Placeholder 2"/>
          <p:cNvSpPr>
            <a:spLocks noGrp="1"/>
          </p:cNvSpPr>
          <p:nvPr>
            <p:ph idx="1"/>
          </p:nvPr>
        </p:nvSpPr>
        <p:spPr>
          <a:xfrm>
            <a:off x="457200" y="990600"/>
            <a:ext cx="8229600" cy="5135563"/>
          </a:xfrm>
        </p:spPr>
        <p:txBody>
          <a:bodyPr>
            <a:normAutofit lnSpcReduction="10000"/>
          </a:bodyPr>
          <a:lstStyle/>
          <a:p>
            <a:pPr lvl="0"/>
            <a:endParaRPr lang="en-US" sz="2400" dirty="0" smtClean="0"/>
          </a:p>
          <a:p>
            <a:pPr lvl="0"/>
            <a:r>
              <a:rPr lang="en-US" sz="2400" dirty="0" smtClean="0"/>
              <a:t>Introduction</a:t>
            </a:r>
          </a:p>
          <a:p>
            <a:pPr lvl="0"/>
            <a:r>
              <a:rPr lang="en-US" sz="2400" dirty="0" smtClean="0"/>
              <a:t>Terms to understand</a:t>
            </a:r>
          </a:p>
          <a:p>
            <a:pPr lvl="0"/>
            <a:r>
              <a:rPr lang="en-US" sz="2400" dirty="0" smtClean="0"/>
              <a:t>Types of bias</a:t>
            </a:r>
          </a:p>
          <a:p>
            <a:pPr lvl="0"/>
            <a:r>
              <a:rPr lang="en-US" sz="2400" dirty="0" smtClean="0"/>
              <a:t>Selection bias and types of selection bias</a:t>
            </a:r>
          </a:p>
          <a:p>
            <a:pPr lvl="0"/>
            <a:r>
              <a:rPr lang="en-US" sz="2400" dirty="0" smtClean="0"/>
              <a:t>Information bias and types of information bias</a:t>
            </a:r>
          </a:p>
          <a:p>
            <a:pPr lvl="0"/>
            <a:r>
              <a:rPr lang="en-US" sz="2400" dirty="0" smtClean="0"/>
              <a:t>How to control bias</a:t>
            </a:r>
          </a:p>
          <a:p>
            <a:pPr lvl="0"/>
            <a:r>
              <a:rPr lang="en-US" sz="2400" dirty="0" smtClean="0"/>
              <a:t>Biases specific for case control study</a:t>
            </a:r>
          </a:p>
          <a:p>
            <a:pPr lvl="0"/>
            <a:r>
              <a:rPr lang="en-US" sz="2400" dirty="0" smtClean="0"/>
              <a:t>Biases specific for cohort study</a:t>
            </a:r>
          </a:p>
          <a:p>
            <a:pPr lvl="0"/>
            <a:r>
              <a:rPr lang="en-US" sz="2400" dirty="0" smtClean="0"/>
              <a:t>Biases specific for Clinical trial</a:t>
            </a:r>
          </a:p>
          <a:p>
            <a:pPr lvl="0"/>
            <a:r>
              <a:rPr lang="en-US" sz="2400" dirty="0" smtClean="0"/>
              <a:t>Biases specific for screening </a:t>
            </a:r>
            <a:r>
              <a:rPr lang="en-US" sz="2400" dirty="0" err="1" smtClean="0"/>
              <a:t>programmes</a:t>
            </a:r>
            <a:endParaRPr lang="en-US" sz="2400" dirty="0" smtClean="0"/>
          </a:p>
          <a:p>
            <a:pPr lvl="0"/>
            <a:r>
              <a:rPr lang="en-US" sz="2400" dirty="0" smtClean="0"/>
              <a:t>Confounding </a:t>
            </a:r>
          </a:p>
          <a:p>
            <a:pPr>
              <a:buNone/>
            </a:pPr>
            <a:endParaRPr lang="en-US" sz="2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r>
              <a:rPr lang="en-US" sz="2400" b="1" dirty="0" smtClean="0"/>
              <a:t>Incidence – prevalence bias</a:t>
            </a:r>
            <a:endParaRPr lang="en-US" sz="2400" b="1" dirty="0"/>
          </a:p>
        </p:txBody>
      </p:sp>
      <p:sp>
        <p:nvSpPr>
          <p:cNvPr id="3" name="Content Placeholder 2"/>
          <p:cNvSpPr>
            <a:spLocks noGrp="1"/>
          </p:cNvSpPr>
          <p:nvPr>
            <p:ph idx="1"/>
          </p:nvPr>
        </p:nvSpPr>
        <p:spPr>
          <a:xfrm>
            <a:off x="457200" y="1447800"/>
            <a:ext cx="8229600" cy="4678363"/>
          </a:xfrm>
        </p:spPr>
        <p:txBody>
          <a:bodyPr>
            <a:normAutofit/>
          </a:bodyPr>
          <a:lstStyle/>
          <a:p>
            <a:r>
              <a:rPr lang="en-US" sz="2200" b="1" dirty="0" smtClean="0"/>
              <a:t>Survivorship bias, </a:t>
            </a:r>
            <a:r>
              <a:rPr lang="en-US" sz="2200" b="1" dirty="0" err="1" smtClean="0"/>
              <a:t>Neyman’s</a:t>
            </a:r>
            <a:r>
              <a:rPr lang="en-US" sz="2200" b="1" dirty="0" smtClean="0"/>
              <a:t> Bias</a:t>
            </a:r>
          </a:p>
          <a:p>
            <a:endParaRPr lang="en-US" sz="2200" b="1" dirty="0" smtClean="0"/>
          </a:p>
          <a:p>
            <a:r>
              <a:rPr lang="en-US" sz="2200" b="1" dirty="0" smtClean="0"/>
              <a:t>Estimate the risk of disease on basis of data collected at a given point  in a series of survivors rather than on data gathered during a certain time period in a group of incident cases</a:t>
            </a:r>
          </a:p>
          <a:p>
            <a:pPr>
              <a:buNone/>
            </a:pPr>
            <a:endParaRPr lang="en-US" sz="2200" b="1" dirty="0" smtClean="0"/>
          </a:p>
          <a:p>
            <a:r>
              <a:rPr lang="en-US" sz="2200" b="1" dirty="0" smtClean="0"/>
              <a:t>Case-control and </a:t>
            </a:r>
            <a:r>
              <a:rPr lang="en-US" sz="2200" b="1" dirty="0" err="1" smtClean="0"/>
              <a:t>crossectional</a:t>
            </a:r>
            <a:r>
              <a:rPr lang="en-US" sz="2200" b="1" dirty="0" smtClean="0"/>
              <a:t> study</a:t>
            </a:r>
          </a:p>
          <a:p>
            <a:endParaRPr lang="en-US" sz="2200" b="1" dirty="0" smtClean="0"/>
          </a:p>
          <a:p>
            <a:r>
              <a:rPr lang="en-US" sz="2200" b="1" dirty="0" smtClean="0"/>
              <a:t>Example: case control study to assess the protective effect of physical exercise on MI</a:t>
            </a:r>
            <a:endParaRPr lang="en-US" sz="2200" b="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r>
              <a:rPr lang="en-US" sz="2400" b="1" dirty="0" smtClean="0"/>
              <a:t>Healthy Worker Effect</a:t>
            </a:r>
            <a:endParaRPr lang="en-US" sz="2400" b="1" dirty="0"/>
          </a:p>
        </p:txBody>
      </p:sp>
      <p:sp>
        <p:nvSpPr>
          <p:cNvPr id="3" name="Content Placeholder 2"/>
          <p:cNvSpPr>
            <a:spLocks noGrp="1"/>
          </p:cNvSpPr>
          <p:nvPr>
            <p:ph idx="1"/>
          </p:nvPr>
        </p:nvSpPr>
        <p:spPr>
          <a:xfrm>
            <a:off x="457200" y="914400"/>
            <a:ext cx="8229600" cy="4648200"/>
          </a:xfrm>
        </p:spPr>
        <p:txBody>
          <a:bodyPr>
            <a:normAutofit/>
          </a:bodyPr>
          <a:lstStyle/>
          <a:p>
            <a:endParaRPr lang="en-US" sz="2200" dirty="0" smtClean="0"/>
          </a:p>
          <a:p>
            <a:r>
              <a:rPr lang="en-US" sz="2200" dirty="0" smtClean="0"/>
              <a:t>Form of selection bias</a:t>
            </a:r>
          </a:p>
          <a:p>
            <a:endParaRPr lang="en-US" sz="2200" dirty="0" smtClean="0"/>
          </a:p>
          <a:p>
            <a:r>
              <a:rPr lang="en-US" sz="2200" dirty="0" smtClean="0"/>
              <a:t>General population is often used in occupational studies of mortality, since data is readily available, and they are mostly unexposed</a:t>
            </a:r>
          </a:p>
          <a:p>
            <a:endParaRPr lang="en-US" sz="2200" dirty="0" smtClean="0"/>
          </a:p>
          <a:p>
            <a:r>
              <a:rPr lang="en-US" sz="2200" dirty="0" smtClean="0"/>
              <a:t>Example: A comparison between health status of military and civilian population may show a better health status of soldiers because during initial medical examination during which unfit persons are excluded</a:t>
            </a:r>
          </a:p>
          <a:p>
            <a:endParaRPr lang="en-US" sz="22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457200"/>
          </a:xfrm>
        </p:spPr>
        <p:txBody>
          <a:bodyPr>
            <a:normAutofit/>
          </a:bodyPr>
          <a:lstStyle/>
          <a:p>
            <a:r>
              <a:rPr lang="en-US" sz="2400" b="1" dirty="0" smtClean="0"/>
              <a:t>Bias due to loss to follow up</a:t>
            </a:r>
            <a:endParaRPr lang="en-US" sz="2400" b="1" dirty="0"/>
          </a:p>
        </p:txBody>
      </p:sp>
      <p:sp>
        <p:nvSpPr>
          <p:cNvPr id="3" name="Content Placeholder 2"/>
          <p:cNvSpPr>
            <a:spLocks noGrp="1"/>
          </p:cNvSpPr>
          <p:nvPr>
            <p:ph idx="1"/>
          </p:nvPr>
        </p:nvSpPr>
        <p:spPr>
          <a:xfrm flipH="1" flipV="1">
            <a:off x="8686799" y="1295399"/>
            <a:ext cx="45719" cy="45719"/>
          </a:xfrm>
        </p:spPr>
        <p:txBody>
          <a:bodyPr>
            <a:normAutofit fontScale="25000" lnSpcReduction="20000"/>
          </a:bodyPr>
          <a:lstStyle/>
          <a:p>
            <a:pPr>
              <a:buNone/>
            </a:pPr>
            <a:endParaRPr lang="en-US" sz="2200" dirty="0" smtClean="0"/>
          </a:p>
          <a:p>
            <a:endParaRPr lang="en-US" sz="2200" dirty="0" smtClean="0"/>
          </a:p>
          <a:p>
            <a:endParaRPr lang="en-US" sz="2200" dirty="0"/>
          </a:p>
        </p:txBody>
      </p:sp>
      <p:graphicFrame>
        <p:nvGraphicFramePr>
          <p:cNvPr id="4" name="Table 3"/>
          <p:cNvGraphicFramePr>
            <a:graphicFrameLocks noGrp="1"/>
          </p:cNvGraphicFramePr>
          <p:nvPr/>
        </p:nvGraphicFramePr>
        <p:xfrm>
          <a:off x="457200" y="1752600"/>
          <a:ext cx="4876800" cy="1493520"/>
        </p:xfrm>
        <a:graphic>
          <a:graphicData uri="http://schemas.openxmlformats.org/drawingml/2006/table">
            <a:tbl>
              <a:tblPr firstRow="1" bandRow="1">
                <a:tableStyleId>{5C22544A-7EE6-4342-B048-85BDC9FD1C3A}</a:tableStyleId>
              </a:tblPr>
              <a:tblGrid>
                <a:gridCol w="1625600"/>
                <a:gridCol w="1625600"/>
                <a:gridCol w="1625600"/>
              </a:tblGrid>
              <a:tr h="370840">
                <a:tc>
                  <a:txBody>
                    <a:bodyPr/>
                    <a:lstStyle/>
                    <a:p>
                      <a:r>
                        <a:rPr lang="en-US" sz="2000" b="1" dirty="0" smtClean="0">
                          <a:latin typeface="Arial" pitchFamily="34" charset="0"/>
                          <a:cs typeface="Arial" pitchFamily="34" charset="0"/>
                        </a:rPr>
                        <a:t>Without losses</a:t>
                      </a:r>
                      <a:endParaRPr lang="en-US" sz="2000" b="1" dirty="0">
                        <a:latin typeface="Arial" pitchFamily="34" charset="0"/>
                        <a:cs typeface="Arial" pitchFamily="34" charset="0"/>
                      </a:endParaRPr>
                    </a:p>
                  </a:txBody>
                  <a:tcPr/>
                </a:tc>
                <a:tc>
                  <a:txBody>
                    <a:bodyPr/>
                    <a:lstStyle/>
                    <a:p>
                      <a:r>
                        <a:rPr lang="en-US" sz="2000" b="1" dirty="0" smtClean="0">
                          <a:latin typeface="Arial" pitchFamily="34" charset="0"/>
                          <a:cs typeface="Arial" pitchFamily="34" charset="0"/>
                        </a:rPr>
                        <a:t>TE</a:t>
                      </a:r>
                      <a:endParaRPr lang="en-US" sz="2000" b="1" dirty="0">
                        <a:latin typeface="Arial" pitchFamily="34" charset="0"/>
                        <a:cs typeface="Arial" pitchFamily="34" charset="0"/>
                      </a:endParaRPr>
                    </a:p>
                  </a:txBody>
                  <a:tcPr/>
                </a:tc>
                <a:tc>
                  <a:txBody>
                    <a:bodyPr/>
                    <a:lstStyle/>
                    <a:p>
                      <a:r>
                        <a:rPr lang="en-US" sz="2000" b="1" dirty="0" smtClean="0">
                          <a:latin typeface="Arial" pitchFamily="34" charset="0"/>
                          <a:cs typeface="Arial" pitchFamily="34" charset="0"/>
                        </a:rPr>
                        <a:t>Normal</a:t>
                      </a:r>
                      <a:endParaRPr lang="en-US" sz="2000" b="1" dirty="0">
                        <a:latin typeface="Arial" pitchFamily="34" charset="0"/>
                        <a:cs typeface="Arial" pitchFamily="34" charset="0"/>
                      </a:endParaRPr>
                    </a:p>
                  </a:txBody>
                  <a:tcPr/>
                </a:tc>
              </a:tr>
              <a:tr h="370840">
                <a:tc>
                  <a:txBody>
                    <a:bodyPr/>
                    <a:lstStyle/>
                    <a:p>
                      <a:r>
                        <a:rPr lang="en-US" sz="2000" b="1" dirty="0" smtClean="0">
                          <a:latin typeface="Arial" pitchFamily="34" charset="0"/>
                          <a:cs typeface="Arial" pitchFamily="34" charset="0"/>
                        </a:rPr>
                        <a:t>OC+</a:t>
                      </a:r>
                      <a:endParaRPr lang="en-US" sz="2000" b="1" dirty="0">
                        <a:latin typeface="Arial" pitchFamily="34" charset="0"/>
                        <a:cs typeface="Arial" pitchFamily="34" charset="0"/>
                      </a:endParaRPr>
                    </a:p>
                  </a:txBody>
                  <a:tcPr/>
                </a:tc>
                <a:tc>
                  <a:txBody>
                    <a:bodyPr/>
                    <a:lstStyle/>
                    <a:p>
                      <a:r>
                        <a:rPr lang="en-US" sz="2000" b="1" dirty="0" smtClean="0">
                          <a:latin typeface="Arial" pitchFamily="34" charset="0"/>
                          <a:cs typeface="Arial" pitchFamily="34" charset="0"/>
                        </a:rPr>
                        <a:t>20</a:t>
                      </a:r>
                      <a:endParaRPr lang="en-US" sz="2000" b="1" dirty="0">
                        <a:latin typeface="Arial" pitchFamily="34" charset="0"/>
                        <a:cs typeface="Arial" pitchFamily="34" charset="0"/>
                      </a:endParaRPr>
                    </a:p>
                  </a:txBody>
                  <a:tcPr/>
                </a:tc>
                <a:tc>
                  <a:txBody>
                    <a:bodyPr/>
                    <a:lstStyle/>
                    <a:p>
                      <a:r>
                        <a:rPr lang="en-US" sz="2000" b="1" dirty="0" smtClean="0">
                          <a:latin typeface="Arial" pitchFamily="34" charset="0"/>
                          <a:cs typeface="Arial" pitchFamily="34" charset="0"/>
                        </a:rPr>
                        <a:t>9,980</a:t>
                      </a:r>
                      <a:endParaRPr lang="en-US" sz="2000" b="1" dirty="0">
                        <a:latin typeface="Arial" pitchFamily="34" charset="0"/>
                        <a:cs typeface="Arial" pitchFamily="34" charset="0"/>
                      </a:endParaRPr>
                    </a:p>
                  </a:txBody>
                  <a:tcPr/>
                </a:tc>
              </a:tr>
              <a:tr h="370840">
                <a:tc>
                  <a:txBody>
                    <a:bodyPr/>
                    <a:lstStyle/>
                    <a:p>
                      <a:r>
                        <a:rPr lang="en-US" sz="2000" b="1" dirty="0" smtClean="0">
                          <a:latin typeface="Arial" pitchFamily="34" charset="0"/>
                          <a:cs typeface="Arial" pitchFamily="34" charset="0"/>
                        </a:rPr>
                        <a:t>OC-</a:t>
                      </a:r>
                      <a:endParaRPr lang="en-US" sz="2000" b="1" dirty="0">
                        <a:latin typeface="Arial" pitchFamily="34" charset="0"/>
                        <a:cs typeface="Arial" pitchFamily="34" charset="0"/>
                      </a:endParaRPr>
                    </a:p>
                  </a:txBody>
                  <a:tcPr/>
                </a:tc>
                <a:tc>
                  <a:txBody>
                    <a:bodyPr/>
                    <a:lstStyle/>
                    <a:p>
                      <a:r>
                        <a:rPr lang="en-US" sz="2000" b="1" dirty="0" smtClean="0">
                          <a:latin typeface="Arial" pitchFamily="34" charset="0"/>
                          <a:cs typeface="Arial" pitchFamily="34" charset="0"/>
                        </a:rPr>
                        <a:t>10</a:t>
                      </a:r>
                      <a:endParaRPr lang="en-US" sz="2000" b="1" dirty="0">
                        <a:latin typeface="Arial" pitchFamily="34" charset="0"/>
                        <a:cs typeface="Arial" pitchFamily="34" charset="0"/>
                      </a:endParaRPr>
                    </a:p>
                  </a:txBody>
                  <a:tcPr/>
                </a:tc>
                <a:tc>
                  <a:txBody>
                    <a:bodyPr/>
                    <a:lstStyle/>
                    <a:p>
                      <a:r>
                        <a:rPr lang="en-US" sz="2000" b="1" dirty="0" smtClean="0">
                          <a:latin typeface="Arial" pitchFamily="34" charset="0"/>
                          <a:cs typeface="Arial" pitchFamily="34" charset="0"/>
                        </a:rPr>
                        <a:t>9,990</a:t>
                      </a:r>
                      <a:endParaRPr lang="en-US" sz="2000" b="1" dirty="0">
                        <a:latin typeface="Arial" pitchFamily="34" charset="0"/>
                        <a:cs typeface="Arial" pitchFamily="34" charset="0"/>
                      </a:endParaRPr>
                    </a:p>
                  </a:txBody>
                  <a:tcPr/>
                </a:tc>
              </a:tr>
            </a:tbl>
          </a:graphicData>
        </a:graphic>
      </p:graphicFrame>
      <p:sp>
        <p:nvSpPr>
          <p:cNvPr id="5" name="TextBox 4"/>
          <p:cNvSpPr txBox="1"/>
          <p:nvPr/>
        </p:nvSpPr>
        <p:spPr>
          <a:xfrm>
            <a:off x="5715000" y="2133600"/>
            <a:ext cx="2590800" cy="430887"/>
          </a:xfrm>
          <a:prstGeom prst="rect">
            <a:avLst/>
          </a:prstGeom>
          <a:noFill/>
        </p:spPr>
        <p:txBody>
          <a:bodyPr wrap="square" rtlCol="0">
            <a:spAutoFit/>
          </a:bodyPr>
          <a:lstStyle/>
          <a:p>
            <a:r>
              <a:rPr lang="en-US" sz="2200" dirty="0" smtClean="0"/>
              <a:t>RR= 2 (truth)</a:t>
            </a:r>
            <a:endParaRPr lang="en-US" sz="2200" dirty="0"/>
          </a:p>
        </p:txBody>
      </p:sp>
      <p:graphicFrame>
        <p:nvGraphicFramePr>
          <p:cNvPr id="6" name="Table 5"/>
          <p:cNvGraphicFramePr>
            <a:graphicFrameLocks noGrp="1"/>
          </p:cNvGraphicFramePr>
          <p:nvPr/>
        </p:nvGraphicFramePr>
        <p:xfrm>
          <a:off x="533400" y="4876800"/>
          <a:ext cx="5105400" cy="1493520"/>
        </p:xfrm>
        <a:graphic>
          <a:graphicData uri="http://schemas.openxmlformats.org/drawingml/2006/table">
            <a:tbl>
              <a:tblPr firstRow="1" bandRow="1">
                <a:tableStyleId>{5C22544A-7EE6-4342-B048-85BDC9FD1C3A}</a:tableStyleId>
              </a:tblPr>
              <a:tblGrid>
                <a:gridCol w="1701800"/>
                <a:gridCol w="1701800"/>
                <a:gridCol w="1701800"/>
              </a:tblGrid>
              <a:tr h="370840">
                <a:tc>
                  <a:txBody>
                    <a:bodyPr/>
                    <a:lstStyle/>
                    <a:p>
                      <a:r>
                        <a:rPr lang="en-US" sz="2000" b="1" dirty="0" smtClean="0">
                          <a:latin typeface="Arial" pitchFamily="34" charset="0"/>
                          <a:cs typeface="Arial" pitchFamily="34" charset="0"/>
                        </a:rPr>
                        <a:t>Final</a:t>
                      </a:r>
                      <a:r>
                        <a:rPr lang="en-US" sz="2000" b="1" baseline="0" dirty="0" smtClean="0">
                          <a:latin typeface="Arial" pitchFamily="34" charset="0"/>
                          <a:cs typeface="Arial" pitchFamily="34" charset="0"/>
                        </a:rPr>
                        <a:t> sample</a:t>
                      </a:r>
                      <a:endParaRPr lang="en-US" sz="2000" b="1" dirty="0">
                        <a:latin typeface="Arial" pitchFamily="34" charset="0"/>
                        <a:cs typeface="Arial" pitchFamily="34" charset="0"/>
                      </a:endParaRPr>
                    </a:p>
                  </a:txBody>
                  <a:tcPr/>
                </a:tc>
                <a:tc>
                  <a:txBody>
                    <a:bodyPr/>
                    <a:lstStyle/>
                    <a:p>
                      <a:r>
                        <a:rPr lang="en-US" sz="2000" b="1" dirty="0" smtClean="0">
                          <a:latin typeface="Arial" pitchFamily="34" charset="0"/>
                          <a:cs typeface="Arial" pitchFamily="34" charset="0"/>
                        </a:rPr>
                        <a:t>TE</a:t>
                      </a:r>
                      <a:endParaRPr lang="en-US" sz="2000" b="1" dirty="0">
                        <a:latin typeface="Arial" pitchFamily="34" charset="0"/>
                        <a:cs typeface="Arial" pitchFamily="34" charset="0"/>
                      </a:endParaRPr>
                    </a:p>
                  </a:txBody>
                  <a:tcPr/>
                </a:tc>
                <a:tc>
                  <a:txBody>
                    <a:bodyPr/>
                    <a:lstStyle/>
                    <a:p>
                      <a:r>
                        <a:rPr lang="en-US" sz="2000" b="1" dirty="0" smtClean="0">
                          <a:latin typeface="Arial" pitchFamily="34" charset="0"/>
                          <a:cs typeface="Arial" pitchFamily="34" charset="0"/>
                        </a:rPr>
                        <a:t>Normal</a:t>
                      </a:r>
                      <a:endParaRPr lang="en-US" sz="2000" b="1" dirty="0">
                        <a:latin typeface="Arial" pitchFamily="34" charset="0"/>
                        <a:cs typeface="Arial" pitchFamily="34" charset="0"/>
                      </a:endParaRPr>
                    </a:p>
                  </a:txBody>
                  <a:tcPr/>
                </a:tc>
              </a:tr>
              <a:tr h="370840">
                <a:tc>
                  <a:txBody>
                    <a:bodyPr/>
                    <a:lstStyle/>
                    <a:p>
                      <a:r>
                        <a:rPr lang="en-US" sz="2000" b="1" dirty="0" smtClean="0">
                          <a:latin typeface="Arial" pitchFamily="34" charset="0"/>
                          <a:cs typeface="Arial" pitchFamily="34" charset="0"/>
                        </a:rPr>
                        <a:t>OC+</a:t>
                      </a:r>
                      <a:endParaRPr lang="en-US" sz="2000" b="1" dirty="0">
                        <a:latin typeface="Arial" pitchFamily="34" charset="0"/>
                        <a:cs typeface="Arial" pitchFamily="34" charset="0"/>
                      </a:endParaRPr>
                    </a:p>
                  </a:txBody>
                  <a:tcPr/>
                </a:tc>
                <a:tc>
                  <a:txBody>
                    <a:bodyPr/>
                    <a:lstStyle/>
                    <a:p>
                      <a:r>
                        <a:rPr lang="en-US" sz="2000" b="1" dirty="0" smtClean="0">
                          <a:latin typeface="Arial" pitchFamily="34" charset="0"/>
                          <a:cs typeface="Arial" pitchFamily="34" charset="0"/>
                        </a:rPr>
                        <a:t>8</a:t>
                      </a:r>
                      <a:endParaRPr lang="en-US" sz="2000" b="1" dirty="0">
                        <a:latin typeface="Arial" pitchFamily="34" charset="0"/>
                        <a:cs typeface="Arial" pitchFamily="34" charset="0"/>
                      </a:endParaRPr>
                    </a:p>
                  </a:txBody>
                  <a:tcPr/>
                </a:tc>
                <a:tc>
                  <a:txBody>
                    <a:bodyPr/>
                    <a:lstStyle/>
                    <a:p>
                      <a:r>
                        <a:rPr lang="en-US" sz="2000" b="1" dirty="0" smtClean="0">
                          <a:latin typeface="Arial" pitchFamily="34" charset="0"/>
                          <a:cs typeface="Arial" pitchFamily="34" charset="0"/>
                        </a:rPr>
                        <a:t>5,980</a:t>
                      </a:r>
                      <a:endParaRPr lang="en-US" sz="2000" b="1" dirty="0">
                        <a:latin typeface="Arial" pitchFamily="34" charset="0"/>
                        <a:cs typeface="Arial" pitchFamily="34" charset="0"/>
                      </a:endParaRPr>
                    </a:p>
                  </a:txBody>
                  <a:tcPr/>
                </a:tc>
              </a:tr>
              <a:tr h="370840">
                <a:tc>
                  <a:txBody>
                    <a:bodyPr/>
                    <a:lstStyle/>
                    <a:p>
                      <a:r>
                        <a:rPr lang="en-US" sz="2000" b="1" dirty="0" smtClean="0">
                          <a:latin typeface="Arial" pitchFamily="34" charset="0"/>
                          <a:cs typeface="Arial" pitchFamily="34" charset="0"/>
                        </a:rPr>
                        <a:t>OC-</a:t>
                      </a:r>
                      <a:endParaRPr lang="en-US" sz="2000" b="1" dirty="0">
                        <a:latin typeface="Arial" pitchFamily="34" charset="0"/>
                        <a:cs typeface="Arial" pitchFamily="34" charset="0"/>
                      </a:endParaRPr>
                    </a:p>
                  </a:txBody>
                  <a:tcPr/>
                </a:tc>
                <a:tc>
                  <a:txBody>
                    <a:bodyPr/>
                    <a:lstStyle/>
                    <a:p>
                      <a:r>
                        <a:rPr lang="en-US" sz="2000" b="1" dirty="0" smtClean="0">
                          <a:latin typeface="Arial" pitchFamily="34" charset="0"/>
                          <a:cs typeface="Arial" pitchFamily="34" charset="0"/>
                        </a:rPr>
                        <a:t>8</a:t>
                      </a:r>
                      <a:endParaRPr lang="en-US" sz="2000" b="1" dirty="0">
                        <a:latin typeface="Arial" pitchFamily="34" charset="0"/>
                        <a:cs typeface="Arial" pitchFamily="34" charset="0"/>
                      </a:endParaRPr>
                    </a:p>
                  </a:txBody>
                  <a:tcPr/>
                </a:tc>
                <a:tc>
                  <a:txBody>
                    <a:bodyPr/>
                    <a:lstStyle/>
                    <a:p>
                      <a:r>
                        <a:rPr lang="en-US" sz="2000" b="1" dirty="0" smtClean="0">
                          <a:latin typeface="Arial" pitchFamily="34" charset="0"/>
                          <a:cs typeface="Arial" pitchFamily="34" charset="0"/>
                        </a:rPr>
                        <a:t>5,990</a:t>
                      </a:r>
                      <a:endParaRPr lang="en-US" sz="2000" b="1" dirty="0">
                        <a:latin typeface="Arial" pitchFamily="34" charset="0"/>
                        <a:cs typeface="Arial" pitchFamily="34" charset="0"/>
                      </a:endParaRPr>
                    </a:p>
                  </a:txBody>
                  <a:tcPr/>
                </a:tc>
              </a:tr>
            </a:tbl>
          </a:graphicData>
        </a:graphic>
      </p:graphicFrame>
      <p:sp>
        <p:nvSpPr>
          <p:cNvPr id="7" name="TextBox 6"/>
          <p:cNvSpPr txBox="1"/>
          <p:nvPr/>
        </p:nvSpPr>
        <p:spPr>
          <a:xfrm>
            <a:off x="6096000" y="5410200"/>
            <a:ext cx="2362200" cy="400110"/>
          </a:xfrm>
          <a:prstGeom prst="rect">
            <a:avLst/>
          </a:prstGeom>
          <a:noFill/>
        </p:spPr>
        <p:txBody>
          <a:bodyPr wrap="square" rtlCol="0">
            <a:spAutoFit/>
          </a:bodyPr>
          <a:lstStyle/>
          <a:p>
            <a:r>
              <a:rPr lang="en-US" sz="2000" dirty="0" smtClean="0"/>
              <a:t>RR= 1 (biased</a:t>
            </a:r>
            <a:r>
              <a:rPr lang="en-US" dirty="0" smtClean="0"/>
              <a:t>)</a:t>
            </a:r>
            <a:endParaRPr lang="en-US" dirty="0"/>
          </a:p>
        </p:txBody>
      </p:sp>
      <p:sp>
        <p:nvSpPr>
          <p:cNvPr id="8" name="TextBox 7"/>
          <p:cNvSpPr txBox="1"/>
          <p:nvPr/>
        </p:nvSpPr>
        <p:spPr>
          <a:xfrm>
            <a:off x="533400" y="4267200"/>
            <a:ext cx="5943600" cy="369332"/>
          </a:xfrm>
          <a:prstGeom prst="rect">
            <a:avLst/>
          </a:prstGeom>
          <a:noFill/>
        </p:spPr>
        <p:txBody>
          <a:bodyPr wrap="square" rtlCol="0">
            <a:spAutoFit/>
          </a:bodyPr>
          <a:lstStyle/>
          <a:p>
            <a:r>
              <a:rPr lang="en-US" dirty="0" smtClean="0">
                <a:latin typeface="Arial" pitchFamily="34" charset="0"/>
                <a:cs typeface="Arial" pitchFamily="34" charset="0"/>
              </a:rPr>
              <a:t>After 40% loss to follow up</a:t>
            </a:r>
            <a:endParaRPr lang="en-US" dirty="0">
              <a:latin typeface="Arial" pitchFamily="34" charset="0"/>
              <a:cs typeface="Arial" pitchFamily="34" charset="0"/>
            </a:endParaRPr>
          </a:p>
        </p:txBody>
      </p:sp>
      <p:sp>
        <p:nvSpPr>
          <p:cNvPr id="9" name="TextBox 8"/>
          <p:cNvSpPr txBox="1"/>
          <p:nvPr/>
        </p:nvSpPr>
        <p:spPr>
          <a:xfrm>
            <a:off x="457200" y="1066800"/>
            <a:ext cx="8229600" cy="646331"/>
          </a:xfrm>
          <a:prstGeom prst="rect">
            <a:avLst/>
          </a:prstGeom>
          <a:noFill/>
        </p:spPr>
        <p:txBody>
          <a:bodyPr wrap="square" rtlCol="0">
            <a:spAutoFit/>
          </a:bodyPr>
          <a:lstStyle/>
          <a:p>
            <a:r>
              <a:rPr lang="en-US" dirty="0" smtClean="0"/>
              <a:t>Differential loss to follow up in a prospective cohort study on oral contraceptives and </a:t>
            </a:r>
            <a:r>
              <a:rPr lang="en-US" dirty="0" err="1" smtClean="0"/>
              <a:t>thromboembolism</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dirty="0" smtClean="0"/>
              <a:t>Information bias/ measurement bias</a:t>
            </a:r>
            <a:endParaRPr lang="en-US" sz="2400" dirty="0"/>
          </a:p>
        </p:txBody>
      </p:sp>
      <p:sp>
        <p:nvSpPr>
          <p:cNvPr id="3" name="Content Placeholder 2"/>
          <p:cNvSpPr>
            <a:spLocks noGrp="1"/>
          </p:cNvSpPr>
          <p:nvPr>
            <p:ph idx="1"/>
          </p:nvPr>
        </p:nvSpPr>
        <p:spPr>
          <a:xfrm>
            <a:off x="457200" y="914400"/>
            <a:ext cx="8229600" cy="5211763"/>
          </a:xfrm>
        </p:spPr>
        <p:txBody>
          <a:bodyPr>
            <a:normAutofit/>
          </a:bodyPr>
          <a:lstStyle/>
          <a:p>
            <a:r>
              <a:rPr lang="en-US" sz="2200" dirty="0" smtClean="0"/>
              <a:t>inadequate means for obtaining information about subjects in the study are inadequate.</a:t>
            </a:r>
          </a:p>
          <a:p>
            <a:endParaRPr lang="en-US" sz="2200" dirty="0" smtClean="0"/>
          </a:p>
          <a:p>
            <a:endParaRPr lang="en-US" sz="2200" dirty="0" smtClean="0"/>
          </a:p>
          <a:p>
            <a:r>
              <a:rPr lang="en-US" sz="2200" dirty="0" smtClean="0"/>
              <a:t>TYPES:</a:t>
            </a:r>
          </a:p>
          <a:p>
            <a:pPr>
              <a:buFont typeface="Wingdings" pitchFamily="2" charset="2"/>
              <a:buChar char="q"/>
            </a:pPr>
            <a:r>
              <a:rPr lang="en-US" sz="2200" dirty="0" smtClean="0"/>
              <a:t>Non differential </a:t>
            </a:r>
            <a:r>
              <a:rPr lang="en-US" sz="2200" dirty="0" err="1" smtClean="0"/>
              <a:t>missclassification</a:t>
            </a:r>
            <a:r>
              <a:rPr lang="en-US" sz="2200" dirty="0" smtClean="0"/>
              <a:t> bias</a:t>
            </a:r>
          </a:p>
          <a:p>
            <a:pPr>
              <a:buFont typeface="Wingdings" pitchFamily="2" charset="2"/>
              <a:buChar char="q"/>
            </a:pPr>
            <a:endParaRPr lang="en-US" sz="2200" dirty="0" smtClean="0"/>
          </a:p>
          <a:p>
            <a:pPr>
              <a:buFont typeface="Wingdings" pitchFamily="2" charset="2"/>
              <a:buChar char="q"/>
            </a:pPr>
            <a:r>
              <a:rPr lang="en-US" sz="2200" dirty="0" smtClean="0"/>
              <a:t>Differential </a:t>
            </a:r>
            <a:r>
              <a:rPr lang="en-US" sz="2200" dirty="0" err="1" smtClean="0"/>
              <a:t>missclassification</a:t>
            </a:r>
            <a:r>
              <a:rPr lang="en-US" sz="2200" dirty="0" smtClean="0"/>
              <a:t> bias</a:t>
            </a:r>
            <a:endParaRPr lang="en-US" sz="22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r>
              <a:rPr lang="en-US" sz="2400" dirty="0" err="1" smtClean="0"/>
              <a:t>Nondifferential</a:t>
            </a:r>
            <a:r>
              <a:rPr lang="en-US" sz="2400" dirty="0" smtClean="0"/>
              <a:t> </a:t>
            </a:r>
            <a:r>
              <a:rPr lang="en-US" sz="2400" dirty="0" err="1" smtClean="0"/>
              <a:t>misscclassification</a:t>
            </a:r>
            <a:r>
              <a:rPr lang="en-US" sz="2400" dirty="0" smtClean="0"/>
              <a:t> bias</a:t>
            </a:r>
            <a:endParaRPr lang="en-US" sz="2400" dirty="0"/>
          </a:p>
        </p:txBody>
      </p:sp>
      <p:sp>
        <p:nvSpPr>
          <p:cNvPr id="3" name="Content Placeholder 2"/>
          <p:cNvSpPr>
            <a:spLocks noGrp="1"/>
          </p:cNvSpPr>
          <p:nvPr>
            <p:ph idx="1"/>
          </p:nvPr>
        </p:nvSpPr>
        <p:spPr>
          <a:xfrm>
            <a:off x="457200" y="838200"/>
            <a:ext cx="8229600" cy="5287963"/>
          </a:xfrm>
        </p:spPr>
        <p:txBody>
          <a:bodyPr>
            <a:normAutofit lnSpcReduction="10000"/>
          </a:bodyPr>
          <a:lstStyle/>
          <a:p>
            <a:r>
              <a:rPr lang="en-US" sz="2200" dirty="0" smtClean="0"/>
              <a:t>When errors in exposure or outcome status occur with approximately equal frequency in groups being compared</a:t>
            </a:r>
          </a:p>
          <a:p>
            <a:pPr>
              <a:buNone/>
            </a:pPr>
            <a:endParaRPr lang="en-US" sz="2200" dirty="0" smtClean="0"/>
          </a:p>
          <a:p>
            <a:pPr marL="457200" indent="-457200">
              <a:buFont typeface="+mj-lt"/>
              <a:buAutoNum type="arabicPeriod"/>
            </a:pPr>
            <a:r>
              <a:rPr lang="en-US" sz="2200" dirty="0" smtClean="0"/>
              <a:t>Equally inaccurate memory of exposures in both groups. </a:t>
            </a:r>
            <a:r>
              <a:rPr lang="en-US" sz="2200" dirty="0" err="1" smtClean="0"/>
              <a:t>Example:Case</a:t>
            </a:r>
            <a:r>
              <a:rPr lang="en-US" sz="2200" dirty="0" smtClean="0"/>
              <a:t>-control study of heart disease and past activity</a:t>
            </a:r>
          </a:p>
          <a:p>
            <a:pPr marL="457200" indent="-457200">
              <a:buFont typeface="+mj-lt"/>
              <a:buAutoNum type="arabicPeriod"/>
            </a:pPr>
            <a:endParaRPr lang="en-US" sz="2200" dirty="0" smtClean="0"/>
          </a:p>
          <a:p>
            <a:pPr marL="457200" indent="-457200">
              <a:buFont typeface="+mj-lt"/>
              <a:buAutoNum type="arabicPeriod"/>
            </a:pPr>
            <a:r>
              <a:rPr lang="en-US" sz="2200" dirty="0" smtClean="0"/>
              <a:t>Recording and coding errors in records and databases. Example:ICD9 code used in discharge summaries</a:t>
            </a:r>
          </a:p>
          <a:p>
            <a:pPr marL="457200" indent="-457200">
              <a:buFont typeface="+mj-lt"/>
              <a:buAutoNum type="arabicPeriod"/>
            </a:pPr>
            <a:endParaRPr lang="en-US" sz="2200" dirty="0" smtClean="0"/>
          </a:p>
          <a:p>
            <a:pPr marL="457200" indent="-457200">
              <a:buFont typeface="+mj-lt"/>
              <a:buAutoNum type="arabicPeriod"/>
            </a:pPr>
            <a:r>
              <a:rPr lang="en-US" sz="2200" dirty="0" smtClean="0"/>
              <a:t>Using surrogate measures of exposure.</a:t>
            </a:r>
          </a:p>
          <a:p>
            <a:pPr marL="457200" indent="-457200">
              <a:buFont typeface="+mj-lt"/>
              <a:buAutoNum type="arabicPeriod"/>
            </a:pPr>
            <a:endParaRPr lang="en-US" sz="2200" dirty="0" smtClean="0"/>
          </a:p>
          <a:p>
            <a:pPr marL="457200" indent="-457200">
              <a:buFont typeface="+mj-lt"/>
              <a:buAutoNum type="arabicPeriod"/>
            </a:pPr>
            <a:r>
              <a:rPr lang="en-US" sz="2200" dirty="0" smtClean="0"/>
              <a:t>Non-specific or broad definitions of exposure or outcome. Example: “do you smoke?” </a:t>
            </a:r>
            <a:r>
              <a:rPr lang="en-US" sz="2200" dirty="0" err="1" smtClean="0"/>
              <a:t>vs</a:t>
            </a:r>
            <a:r>
              <a:rPr lang="en-US" sz="2200" dirty="0" smtClean="0"/>
              <a:t> (how much, how often, how long) to define exposure to tobacco</a:t>
            </a:r>
            <a:endParaRPr lang="en-US" sz="22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38200"/>
          </a:xfrm>
        </p:spPr>
        <p:txBody>
          <a:bodyPr>
            <a:normAutofit/>
          </a:bodyPr>
          <a:lstStyle/>
          <a:p>
            <a:r>
              <a:rPr lang="en-US" sz="2400" dirty="0" smtClean="0"/>
              <a:t>Example : A Case- Control study comparing CAD cases &amp; controls for history of diabetes. </a:t>
            </a:r>
            <a:endParaRPr lang="en-US" sz="2400" dirty="0"/>
          </a:p>
        </p:txBody>
      </p:sp>
      <p:graphicFrame>
        <p:nvGraphicFramePr>
          <p:cNvPr id="4" name="Content Placeholder 3"/>
          <p:cNvGraphicFramePr>
            <a:graphicFrameLocks noGrp="1"/>
          </p:cNvGraphicFramePr>
          <p:nvPr>
            <p:ph idx="1"/>
          </p:nvPr>
        </p:nvGraphicFramePr>
        <p:xfrm>
          <a:off x="685800" y="2057400"/>
          <a:ext cx="3886200" cy="1381760"/>
        </p:xfrm>
        <a:graphic>
          <a:graphicData uri="http://schemas.openxmlformats.org/drawingml/2006/table">
            <a:tbl>
              <a:tblPr firstRow="1" bandRow="1">
                <a:tableStyleId>{5C22544A-7EE6-4342-B048-85BDC9FD1C3A}</a:tableStyleId>
              </a:tblPr>
              <a:tblGrid>
                <a:gridCol w="1295400"/>
                <a:gridCol w="1295400"/>
                <a:gridCol w="1295400"/>
              </a:tblGrid>
              <a:tr h="370840">
                <a:tc>
                  <a:txBody>
                    <a:bodyPr/>
                    <a:lstStyle/>
                    <a:p>
                      <a:endParaRPr lang="en-US" dirty="0"/>
                    </a:p>
                  </a:txBody>
                  <a:tcPr/>
                </a:tc>
                <a:tc>
                  <a:txBody>
                    <a:bodyPr/>
                    <a:lstStyle/>
                    <a:p>
                      <a:r>
                        <a:rPr lang="en-US" dirty="0" smtClean="0"/>
                        <a:t>CAD</a:t>
                      </a:r>
                      <a:endParaRPr lang="en-US" dirty="0"/>
                    </a:p>
                  </a:txBody>
                  <a:tcPr/>
                </a:tc>
                <a:tc>
                  <a:txBody>
                    <a:bodyPr/>
                    <a:lstStyle/>
                    <a:p>
                      <a:r>
                        <a:rPr lang="en-US" dirty="0" smtClean="0"/>
                        <a:t>Controls</a:t>
                      </a:r>
                      <a:endParaRPr lang="en-US" dirty="0"/>
                    </a:p>
                  </a:txBody>
                  <a:tcPr/>
                </a:tc>
              </a:tr>
              <a:tr h="370840">
                <a:tc>
                  <a:txBody>
                    <a:bodyPr/>
                    <a:lstStyle/>
                    <a:p>
                      <a:r>
                        <a:rPr lang="en-US" dirty="0" smtClean="0"/>
                        <a:t>Diabetes</a:t>
                      </a:r>
                      <a:endParaRPr lang="en-US" dirty="0"/>
                    </a:p>
                  </a:txBody>
                  <a:tcPr/>
                </a:tc>
                <a:tc>
                  <a:txBody>
                    <a:bodyPr/>
                    <a:lstStyle/>
                    <a:p>
                      <a:r>
                        <a:rPr lang="en-US" dirty="0" smtClean="0"/>
                        <a:t>40</a:t>
                      </a:r>
                      <a:endParaRPr lang="en-US" dirty="0"/>
                    </a:p>
                  </a:txBody>
                  <a:tcPr/>
                </a:tc>
                <a:tc>
                  <a:txBody>
                    <a:bodyPr/>
                    <a:lstStyle/>
                    <a:p>
                      <a:r>
                        <a:rPr lang="en-US" dirty="0" smtClean="0"/>
                        <a:t>10</a:t>
                      </a:r>
                      <a:endParaRPr lang="en-US" dirty="0"/>
                    </a:p>
                  </a:txBody>
                  <a:tcPr/>
                </a:tc>
              </a:tr>
              <a:tr h="370840">
                <a:tc>
                  <a:txBody>
                    <a:bodyPr/>
                    <a:lstStyle/>
                    <a:p>
                      <a:r>
                        <a:rPr lang="en-US" dirty="0" smtClean="0"/>
                        <a:t>No diabetes</a:t>
                      </a:r>
                      <a:endParaRPr lang="en-US" dirty="0"/>
                    </a:p>
                  </a:txBody>
                  <a:tcPr/>
                </a:tc>
                <a:tc>
                  <a:txBody>
                    <a:bodyPr/>
                    <a:lstStyle/>
                    <a:p>
                      <a:r>
                        <a:rPr lang="en-US" dirty="0" smtClean="0"/>
                        <a:t>60</a:t>
                      </a:r>
                      <a:endParaRPr lang="en-US" dirty="0"/>
                    </a:p>
                  </a:txBody>
                  <a:tcPr/>
                </a:tc>
                <a:tc>
                  <a:txBody>
                    <a:bodyPr/>
                    <a:lstStyle/>
                    <a:p>
                      <a:r>
                        <a:rPr lang="en-US" dirty="0" smtClean="0"/>
                        <a:t>90</a:t>
                      </a:r>
                      <a:endParaRPr lang="en-US" dirty="0"/>
                    </a:p>
                  </a:txBody>
                  <a:tcPr/>
                </a:tc>
              </a:tr>
            </a:tbl>
          </a:graphicData>
        </a:graphic>
      </p:graphicFrame>
      <p:sp>
        <p:nvSpPr>
          <p:cNvPr id="5" name="TextBox 4"/>
          <p:cNvSpPr txBox="1"/>
          <p:nvPr/>
        </p:nvSpPr>
        <p:spPr>
          <a:xfrm>
            <a:off x="5181600" y="2209800"/>
            <a:ext cx="3048000" cy="369332"/>
          </a:xfrm>
          <a:prstGeom prst="rect">
            <a:avLst/>
          </a:prstGeom>
          <a:noFill/>
        </p:spPr>
        <p:txBody>
          <a:bodyPr wrap="square" rtlCol="0">
            <a:spAutoFit/>
          </a:bodyPr>
          <a:lstStyle/>
          <a:p>
            <a:r>
              <a:rPr lang="en-US" dirty="0" smtClean="0"/>
              <a:t>OR= (40*90)/(10*60) = 6</a:t>
            </a:r>
            <a:endParaRPr lang="en-US" dirty="0"/>
          </a:p>
        </p:txBody>
      </p:sp>
      <p:graphicFrame>
        <p:nvGraphicFramePr>
          <p:cNvPr id="6" name="Content Placeholder 3"/>
          <p:cNvGraphicFramePr>
            <a:graphicFrameLocks/>
          </p:cNvGraphicFramePr>
          <p:nvPr/>
        </p:nvGraphicFramePr>
        <p:xfrm>
          <a:off x="914400" y="4800600"/>
          <a:ext cx="3886200" cy="1381760"/>
        </p:xfrm>
        <a:graphic>
          <a:graphicData uri="http://schemas.openxmlformats.org/drawingml/2006/table">
            <a:tbl>
              <a:tblPr firstRow="1" bandRow="1">
                <a:tableStyleId>{5C22544A-7EE6-4342-B048-85BDC9FD1C3A}</a:tableStyleId>
              </a:tblPr>
              <a:tblGrid>
                <a:gridCol w="1295400"/>
                <a:gridCol w="1295400"/>
                <a:gridCol w="1295400"/>
              </a:tblGrid>
              <a:tr h="370840">
                <a:tc>
                  <a:txBody>
                    <a:bodyPr/>
                    <a:lstStyle/>
                    <a:p>
                      <a:endParaRPr lang="en-US" dirty="0"/>
                    </a:p>
                  </a:txBody>
                  <a:tcPr/>
                </a:tc>
                <a:tc>
                  <a:txBody>
                    <a:bodyPr/>
                    <a:lstStyle/>
                    <a:p>
                      <a:r>
                        <a:rPr lang="en-US" dirty="0" smtClean="0"/>
                        <a:t>CAD</a:t>
                      </a:r>
                      <a:endParaRPr lang="en-US" dirty="0"/>
                    </a:p>
                  </a:txBody>
                  <a:tcPr/>
                </a:tc>
                <a:tc>
                  <a:txBody>
                    <a:bodyPr/>
                    <a:lstStyle/>
                    <a:p>
                      <a:r>
                        <a:rPr lang="en-US" dirty="0" smtClean="0"/>
                        <a:t>Controls</a:t>
                      </a:r>
                      <a:endParaRPr lang="en-US" dirty="0"/>
                    </a:p>
                  </a:txBody>
                  <a:tcPr/>
                </a:tc>
              </a:tr>
              <a:tr h="370840">
                <a:tc>
                  <a:txBody>
                    <a:bodyPr/>
                    <a:lstStyle/>
                    <a:p>
                      <a:r>
                        <a:rPr lang="en-US" dirty="0" smtClean="0"/>
                        <a:t>Diabetes</a:t>
                      </a:r>
                      <a:endParaRPr lang="en-US" dirty="0"/>
                    </a:p>
                  </a:txBody>
                  <a:tcPr/>
                </a:tc>
                <a:tc>
                  <a:txBody>
                    <a:bodyPr/>
                    <a:lstStyle/>
                    <a:p>
                      <a:r>
                        <a:rPr lang="en-US" dirty="0" smtClean="0"/>
                        <a:t>20</a:t>
                      </a:r>
                      <a:endParaRPr lang="en-US" dirty="0"/>
                    </a:p>
                  </a:txBody>
                  <a:tcPr/>
                </a:tc>
                <a:tc>
                  <a:txBody>
                    <a:bodyPr/>
                    <a:lstStyle/>
                    <a:p>
                      <a:r>
                        <a:rPr lang="en-US" dirty="0" smtClean="0"/>
                        <a:t>5</a:t>
                      </a:r>
                      <a:endParaRPr lang="en-US" dirty="0"/>
                    </a:p>
                  </a:txBody>
                  <a:tcPr/>
                </a:tc>
              </a:tr>
              <a:tr h="370840">
                <a:tc>
                  <a:txBody>
                    <a:bodyPr/>
                    <a:lstStyle/>
                    <a:p>
                      <a:r>
                        <a:rPr lang="en-US" dirty="0" smtClean="0"/>
                        <a:t>No diabetes</a:t>
                      </a:r>
                      <a:endParaRPr lang="en-US" dirty="0"/>
                    </a:p>
                  </a:txBody>
                  <a:tcPr/>
                </a:tc>
                <a:tc>
                  <a:txBody>
                    <a:bodyPr/>
                    <a:lstStyle/>
                    <a:p>
                      <a:r>
                        <a:rPr lang="en-US" dirty="0" smtClean="0"/>
                        <a:t>80</a:t>
                      </a:r>
                      <a:endParaRPr lang="en-US" dirty="0"/>
                    </a:p>
                  </a:txBody>
                  <a:tcPr/>
                </a:tc>
                <a:tc>
                  <a:txBody>
                    <a:bodyPr/>
                    <a:lstStyle/>
                    <a:p>
                      <a:r>
                        <a:rPr lang="en-US" dirty="0" smtClean="0"/>
                        <a:t>95</a:t>
                      </a:r>
                      <a:endParaRPr lang="en-US" dirty="0"/>
                    </a:p>
                  </a:txBody>
                  <a:tcPr/>
                </a:tc>
              </a:tr>
            </a:tbl>
          </a:graphicData>
        </a:graphic>
      </p:graphicFrame>
      <p:sp>
        <p:nvSpPr>
          <p:cNvPr id="7" name="TextBox 6"/>
          <p:cNvSpPr txBox="1"/>
          <p:nvPr/>
        </p:nvSpPr>
        <p:spPr>
          <a:xfrm>
            <a:off x="5562600" y="5181600"/>
            <a:ext cx="2590800" cy="646331"/>
          </a:xfrm>
          <a:prstGeom prst="rect">
            <a:avLst/>
          </a:prstGeom>
          <a:noFill/>
        </p:spPr>
        <p:txBody>
          <a:bodyPr wrap="square" rtlCol="0">
            <a:spAutoFit/>
          </a:bodyPr>
          <a:lstStyle/>
          <a:p>
            <a:r>
              <a:rPr lang="en-US" dirty="0" smtClean="0"/>
              <a:t>OR= (20*95)/ (5*80)= 4.75</a:t>
            </a:r>
            <a:endParaRPr lang="en-US" dirty="0"/>
          </a:p>
        </p:txBody>
      </p:sp>
      <p:sp>
        <p:nvSpPr>
          <p:cNvPr id="8" name="TextBox 7"/>
          <p:cNvSpPr txBox="1"/>
          <p:nvPr/>
        </p:nvSpPr>
        <p:spPr>
          <a:xfrm>
            <a:off x="609600" y="4114800"/>
            <a:ext cx="7620000" cy="646331"/>
          </a:xfrm>
          <a:prstGeom prst="rect">
            <a:avLst/>
          </a:prstGeom>
          <a:noFill/>
        </p:spPr>
        <p:txBody>
          <a:bodyPr wrap="square" rtlCol="0">
            <a:spAutoFit/>
          </a:bodyPr>
          <a:lstStyle/>
          <a:p>
            <a:r>
              <a:rPr lang="en-US" dirty="0" smtClean="0"/>
              <a:t>With non-differential Misclassification (only  half of the diabetics are correctly recorded as such in case and controls)</a:t>
            </a:r>
            <a:endParaRPr lang="en-US" dirty="0"/>
          </a:p>
        </p:txBody>
      </p:sp>
      <p:sp>
        <p:nvSpPr>
          <p:cNvPr id="9" name="TextBox 8"/>
          <p:cNvSpPr txBox="1"/>
          <p:nvPr/>
        </p:nvSpPr>
        <p:spPr>
          <a:xfrm>
            <a:off x="685800" y="1600200"/>
            <a:ext cx="4572000" cy="369332"/>
          </a:xfrm>
          <a:prstGeom prst="rect">
            <a:avLst/>
          </a:prstGeom>
          <a:noFill/>
        </p:spPr>
        <p:txBody>
          <a:bodyPr wrap="square" rtlCol="0">
            <a:spAutoFit/>
          </a:bodyPr>
          <a:lstStyle/>
          <a:p>
            <a:r>
              <a:rPr lang="en-US" dirty="0" smtClean="0"/>
              <a:t>True relationship</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6362"/>
          </a:xfrm>
        </p:spPr>
        <p:txBody>
          <a:bodyPr>
            <a:normAutofit fontScale="90000"/>
          </a:bodyPr>
          <a:lstStyle/>
          <a:p>
            <a:endParaRPr lang="en-US" dirty="0"/>
          </a:p>
        </p:txBody>
      </p:sp>
      <p:sp>
        <p:nvSpPr>
          <p:cNvPr id="3" name="Content Placeholder 2"/>
          <p:cNvSpPr>
            <a:spLocks noGrp="1"/>
          </p:cNvSpPr>
          <p:nvPr>
            <p:ph idx="1"/>
          </p:nvPr>
        </p:nvSpPr>
        <p:spPr>
          <a:xfrm>
            <a:off x="457200" y="609600"/>
            <a:ext cx="8229600" cy="1524001"/>
          </a:xfrm>
        </p:spPr>
        <p:txBody>
          <a:bodyPr>
            <a:normAutofit/>
          </a:bodyPr>
          <a:lstStyle/>
          <a:p>
            <a:pPr>
              <a:buNone/>
            </a:pPr>
            <a:r>
              <a:rPr lang="en-US" sz="2200" dirty="0" smtClean="0"/>
              <a:t>Effect: with a dichotomous exposure( </a:t>
            </a:r>
            <a:r>
              <a:rPr lang="en-US" sz="2200" dirty="0" err="1" smtClean="0"/>
              <a:t>eg</a:t>
            </a:r>
            <a:r>
              <a:rPr lang="en-US" sz="2200" dirty="0" smtClean="0"/>
              <a:t> smoking </a:t>
            </a:r>
            <a:r>
              <a:rPr lang="en-US" sz="2200" dirty="0" err="1" smtClean="0"/>
              <a:t>vs</a:t>
            </a:r>
            <a:r>
              <a:rPr lang="en-US" sz="2200" dirty="0" smtClean="0"/>
              <a:t> non-smoking), non-differential misclassification minimizes differences &amp; causes an underestimate of effect, i.e. “bias toward null”</a:t>
            </a:r>
            <a:endParaRPr lang="en-US" sz="2200" dirty="0"/>
          </a:p>
        </p:txBody>
      </p:sp>
      <p:pic>
        <p:nvPicPr>
          <p:cNvPr id="2050" name="Picture 2"/>
          <p:cNvPicPr>
            <a:picLocks noChangeAspect="1" noChangeArrowheads="1"/>
          </p:cNvPicPr>
          <p:nvPr/>
        </p:nvPicPr>
        <p:blipFill>
          <a:blip r:embed="rId2"/>
          <a:srcRect/>
          <a:stretch>
            <a:fillRect/>
          </a:stretch>
        </p:blipFill>
        <p:spPr bwMode="auto">
          <a:xfrm>
            <a:off x="1447800" y="2971800"/>
            <a:ext cx="5514975" cy="3276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39762"/>
          </a:xfrm>
        </p:spPr>
        <p:txBody>
          <a:bodyPr>
            <a:normAutofit/>
          </a:bodyPr>
          <a:lstStyle/>
          <a:p>
            <a:r>
              <a:rPr lang="en-US" sz="2400" b="1" dirty="0" smtClean="0"/>
              <a:t>Differential misclassification</a:t>
            </a:r>
            <a:endParaRPr lang="en-US" sz="2400" b="1" dirty="0"/>
          </a:p>
        </p:txBody>
      </p:sp>
      <p:sp>
        <p:nvSpPr>
          <p:cNvPr id="3" name="Content Placeholder 2"/>
          <p:cNvSpPr>
            <a:spLocks noGrp="1"/>
          </p:cNvSpPr>
          <p:nvPr>
            <p:ph idx="1"/>
          </p:nvPr>
        </p:nvSpPr>
        <p:spPr>
          <a:xfrm>
            <a:off x="457200" y="914400"/>
            <a:ext cx="8229600" cy="5211763"/>
          </a:xfrm>
        </p:spPr>
        <p:txBody>
          <a:bodyPr>
            <a:normAutofit/>
          </a:bodyPr>
          <a:lstStyle/>
          <a:p>
            <a:r>
              <a:rPr lang="en-US" sz="2200" b="1" dirty="0" smtClean="0"/>
              <a:t>When errors in classification of exposure or outcome are more frequent  in one group</a:t>
            </a:r>
          </a:p>
          <a:p>
            <a:endParaRPr lang="en-US" sz="2200" b="1" dirty="0" smtClean="0"/>
          </a:p>
          <a:p>
            <a:pPr marL="457200" indent="-457200">
              <a:buFont typeface="+mj-lt"/>
              <a:buAutoNum type="arabicPeriod"/>
            </a:pPr>
            <a:r>
              <a:rPr lang="en-US" sz="2200" b="1" dirty="0" smtClean="0"/>
              <a:t>Differences in accurately remembering exposures (unequal). Example: mothers of children with birth defects will remember drugs taken during pregnancy</a:t>
            </a:r>
          </a:p>
          <a:p>
            <a:pPr marL="457200" indent="-457200">
              <a:buFont typeface="+mj-lt"/>
              <a:buAutoNum type="arabicPeriod"/>
            </a:pPr>
            <a:endParaRPr lang="en-US" sz="2200" b="1" dirty="0" smtClean="0"/>
          </a:p>
          <a:p>
            <a:pPr marL="457200" indent="-457200">
              <a:buFont typeface="+mj-lt"/>
              <a:buAutoNum type="arabicPeriod"/>
            </a:pPr>
            <a:r>
              <a:rPr lang="en-US" sz="2200" b="1" dirty="0" smtClean="0"/>
              <a:t>Interviewer or recorder bias.   </a:t>
            </a:r>
            <a:r>
              <a:rPr lang="en-US" sz="2200" b="1" dirty="0" err="1" smtClean="0"/>
              <a:t>Example:interviewerhas</a:t>
            </a:r>
            <a:r>
              <a:rPr lang="en-US" sz="2200" b="1" dirty="0" smtClean="0"/>
              <a:t> subconscious better about hypothesis</a:t>
            </a:r>
          </a:p>
          <a:p>
            <a:pPr marL="457200" indent="-457200">
              <a:buFont typeface="+mj-lt"/>
              <a:buAutoNum type="arabicPeriod"/>
            </a:pPr>
            <a:endParaRPr lang="en-US" sz="2200" b="1" dirty="0" smtClean="0"/>
          </a:p>
          <a:p>
            <a:pPr marL="457200" indent="-457200">
              <a:buFont typeface="+mj-lt"/>
              <a:buAutoNum type="arabicPeriod"/>
            </a:pPr>
            <a:r>
              <a:rPr lang="en-US" sz="2200" b="1" dirty="0" smtClean="0"/>
              <a:t>More accurate information in one of the groups. </a:t>
            </a:r>
            <a:r>
              <a:rPr lang="en-US" sz="2200" b="1" dirty="0" err="1" smtClean="0"/>
              <a:t>Example:case</a:t>
            </a:r>
            <a:r>
              <a:rPr lang="en-US" sz="2200" b="1" dirty="0" smtClean="0"/>
              <a:t>-control study with cases from one facility and controls from another with differences in record keeping</a:t>
            </a:r>
            <a:endParaRPr lang="en-US" sz="2200" b="1"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a:bodyPr>
          <a:lstStyle/>
          <a:p>
            <a:r>
              <a:rPr lang="en-US" sz="2400" dirty="0" smtClean="0"/>
              <a:t>Recall Bias</a:t>
            </a:r>
            <a:endParaRPr lang="en-US" sz="2400" dirty="0"/>
          </a:p>
        </p:txBody>
      </p:sp>
      <p:sp>
        <p:nvSpPr>
          <p:cNvPr id="3" name="Content Placeholder 2"/>
          <p:cNvSpPr>
            <a:spLocks noGrp="1"/>
          </p:cNvSpPr>
          <p:nvPr>
            <p:ph idx="1"/>
          </p:nvPr>
        </p:nvSpPr>
        <p:spPr>
          <a:xfrm>
            <a:off x="457200" y="990600"/>
            <a:ext cx="8229600" cy="5135563"/>
          </a:xfrm>
        </p:spPr>
        <p:txBody>
          <a:bodyPr>
            <a:normAutofit/>
          </a:bodyPr>
          <a:lstStyle/>
          <a:p>
            <a:r>
              <a:rPr lang="en-US" sz="2200" dirty="0" smtClean="0"/>
              <a:t>People with disease may remember exposures differently (more or less accurately) than those without disease</a:t>
            </a:r>
          </a:p>
          <a:p>
            <a:endParaRPr lang="en-US" sz="2200" dirty="0" smtClean="0"/>
          </a:p>
          <a:p>
            <a:pPr>
              <a:buNone/>
            </a:pPr>
            <a:r>
              <a:rPr lang="en-US" sz="2200" b="1" u="sng" dirty="0" smtClean="0"/>
              <a:t>To minimize:</a:t>
            </a:r>
          </a:p>
          <a:p>
            <a:r>
              <a:rPr lang="en-US" sz="2200" dirty="0" smtClean="0"/>
              <a:t>Use a control group that has a different disease</a:t>
            </a:r>
          </a:p>
          <a:p>
            <a:r>
              <a:rPr lang="en-US" sz="2200" dirty="0" smtClean="0"/>
              <a:t>Use questionnaires that are constructed to maximize accuracy and completeness</a:t>
            </a:r>
          </a:p>
          <a:p>
            <a:r>
              <a:rPr lang="en-US" sz="2200" dirty="0" smtClean="0"/>
              <a:t>For socially sensitive questions, such as alcohol and drug use, use self-administered questionnaire instead of an interviewer</a:t>
            </a:r>
          </a:p>
          <a:p>
            <a:r>
              <a:rPr lang="en-US" sz="2200" dirty="0" smtClean="0"/>
              <a:t>If possible, assess past exposures from pre-existing records</a:t>
            </a:r>
            <a:endParaRPr lang="en-US" sz="22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dirty="0" smtClean="0"/>
              <a:t>Interviewer bias</a:t>
            </a:r>
            <a:endParaRPr lang="en-US" sz="2400" dirty="0"/>
          </a:p>
        </p:txBody>
      </p:sp>
      <p:sp>
        <p:nvSpPr>
          <p:cNvPr id="3" name="Content Placeholder 2"/>
          <p:cNvSpPr>
            <a:spLocks noGrp="1"/>
          </p:cNvSpPr>
          <p:nvPr>
            <p:ph idx="1"/>
          </p:nvPr>
        </p:nvSpPr>
        <p:spPr>
          <a:xfrm>
            <a:off x="457200" y="838200"/>
            <a:ext cx="8229600" cy="5287963"/>
          </a:xfrm>
        </p:spPr>
        <p:txBody>
          <a:bodyPr>
            <a:normAutofit lnSpcReduction="10000"/>
          </a:bodyPr>
          <a:lstStyle/>
          <a:p>
            <a:r>
              <a:rPr lang="en-US" sz="2200" dirty="0" smtClean="0"/>
              <a:t>Systematic differences in soliciting, recording, or interpreting information</a:t>
            </a:r>
          </a:p>
          <a:p>
            <a:endParaRPr lang="en-US" sz="2200" dirty="0" smtClean="0"/>
          </a:p>
          <a:p>
            <a:pPr>
              <a:buNone/>
            </a:pPr>
            <a:r>
              <a:rPr lang="en-US" sz="2200" b="1" u="sng" dirty="0" smtClean="0"/>
              <a:t>Minimized by</a:t>
            </a:r>
          </a:p>
          <a:p>
            <a:r>
              <a:rPr lang="en-US" sz="2200" dirty="0" smtClean="0"/>
              <a:t>Blinding the interviewers if possible</a:t>
            </a:r>
          </a:p>
          <a:p>
            <a:endParaRPr lang="en-US" sz="2200" dirty="0" smtClean="0"/>
          </a:p>
          <a:p>
            <a:r>
              <a:rPr lang="en-US" sz="2200" dirty="0" smtClean="0"/>
              <a:t>Using </a:t>
            </a:r>
            <a:r>
              <a:rPr lang="en-US" sz="2200" dirty="0" err="1" smtClean="0"/>
              <a:t>standarized</a:t>
            </a:r>
            <a:r>
              <a:rPr lang="en-US" sz="2200" dirty="0" smtClean="0"/>
              <a:t> questionnaires consisting of closed ended, </a:t>
            </a:r>
            <a:r>
              <a:rPr lang="en-US" sz="2200" dirty="0" err="1" smtClean="0"/>
              <a:t>eay</a:t>
            </a:r>
            <a:r>
              <a:rPr lang="en-US" sz="2200" dirty="0" smtClean="0"/>
              <a:t> to understand questions</a:t>
            </a:r>
          </a:p>
          <a:p>
            <a:endParaRPr lang="en-US" sz="2200" dirty="0" smtClean="0"/>
          </a:p>
          <a:p>
            <a:r>
              <a:rPr lang="en-US" sz="2200" dirty="0" smtClean="0"/>
              <a:t>Training all interviewer to adhere to the question and answer format strictly</a:t>
            </a:r>
          </a:p>
          <a:p>
            <a:endParaRPr lang="en-US" sz="2200" dirty="0" smtClean="0"/>
          </a:p>
          <a:p>
            <a:r>
              <a:rPr lang="en-US" sz="2200" dirty="0" smtClean="0"/>
              <a:t>Obtaining data or verifying  data by examining pre existing records (</a:t>
            </a:r>
            <a:r>
              <a:rPr lang="en-US" sz="2200" dirty="0" err="1" smtClean="0"/>
              <a:t>eg</a:t>
            </a:r>
            <a:r>
              <a:rPr lang="en-US" sz="2200" dirty="0" smtClean="0"/>
              <a:t> medical records or employment records)</a:t>
            </a:r>
            <a:endParaRPr lang="en-US" sz="2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09600"/>
          </a:xfrm>
        </p:spPr>
        <p:txBody>
          <a:bodyPr>
            <a:normAutofit/>
          </a:bodyPr>
          <a:lstStyle/>
          <a:p>
            <a:r>
              <a:rPr lang="en-US" sz="2400" dirty="0" smtClean="0"/>
              <a:t>Introduction</a:t>
            </a:r>
            <a:endParaRPr lang="en-US" sz="2400" dirty="0"/>
          </a:p>
        </p:txBody>
      </p:sp>
      <p:sp>
        <p:nvSpPr>
          <p:cNvPr id="3" name="Content Placeholder 2"/>
          <p:cNvSpPr>
            <a:spLocks noGrp="1"/>
          </p:cNvSpPr>
          <p:nvPr>
            <p:ph idx="1"/>
          </p:nvPr>
        </p:nvSpPr>
        <p:spPr>
          <a:xfrm>
            <a:off x="457200" y="1600200"/>
            <a:ext cx="8229600" cy="4724400"/>
          </a:xfrm>
        </p:spPr>
        <p:txBody>
          <a:bodyPr>
            <a:normAutofit/>
          </a:bodyPr>
          <a:lstStyle/>
          <a:p>
            <a:pPr>
              <a:buNone/>
            </a:pPr>
            <a:endParaRPr lang="en-US" sz="2200" dirty="0" smtClean="0"/>
          </a:p>
          <a:p>
            <a:endParaRPr lang="en-US" sz="2200" dirty="0" smtClean="0"/>
          </a:p>
          <a:p>
            <a:r>
              <a:rPr lang="en-US" sz="2200" dirty="0" smtClean="0"/>
              <a:t>Quality of clinical study depends on internal &amp; external factors.</a:t>
            </a:r>
          </a:p>
          <a:p>
            <a:endParaRPr lang="en-US" sz="2200" dirty="0" smtClean="0"/>
          </a:p>
          <a:p>
            <a:r>
              <a:rPr lang="en-US" sz="2200" dirty="0" smtClean="0"/>
              <a:t>Studies have internal validity when reported differences between exposed &amp; unexposed individuals can only be attributed to exposure under investigation.</a:t>
            </a:r>
            <a:endParaRPr lang="en-US" sz="22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457200"/>
          </a:xfrm>
        </p:spPr>
        <p:txBody>
          <a:bodyPr>
            <a:normAutofit/>
          </a:bodyPr>
          <a:lstStyle/>
          <a:p>
            <a:r>
              <a:rPr lang="en-US" sz="2400" dirty="0" smtClean="0"/>
              <a:t>Biases in Case- Control study</a:t>
            </a:r>
            <a:endParaRPr lang="en-US" sz="2400" dirty="0"/>
          </a:p>
        </p:txBody>
      </p:sp>
      <p:sp>
        <p:nvSpPr>
          <p:cNvPr id="3" name="Content Placeholder 2"/>
          <p:cNvSpPr>
            <a:spLocks noGrp="1"/>
          </p:cNvSpPr>
          <p:nvPr>
            <p:ph idx="1"/>
          </p:nvPr>
        </p:nvSpPr>
        <p:spPr>
          <a:xfrm>
            <a:off x="457200" y="1143000"/>
            <a:ext cx="8229600" cy="5181600"/>
          </a:xfrm>
        </p:spPr>
        <p:txBody>
          <a:bodyPr>
            <a:normAutofit/>
          </a:bodyPr>
          <a:lstStyle/>
          <a:p>
            <a:r>
              <a:rPr lang="en-US" sz="2400" dirty="0" smtClean="0"/>
              <a:t>Selection bias</a:t>
            </a:r>
          </a:p>
          <a:p>
            <a:endParaRPr lang="en-US" sz="2400" dirty="0" smtClean="0"/>
          </a:p>
          <a:p>
            <a:r>
              <a:rPr lang="en-US" sz="2400" dirty="0" smtClean="0"/>
              <a:t>Information bias</a:t>
            </a:r>
          </a:p>
          <a:p>
            <a:endParaRPr lang="en-US" sz="2400" dirty="0" smtClean="0"/>
          </a:p>
          <a:p>
            <a:r>
              <a:rPr lang="en-US" sz="2400" dirty="0" smtClean="0"/>
              <a:t>Bias due to confounding</a:t>
            </a:r>
            <a:endParaRPr lang="en-US" sz="24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dirty="0" smtClean="0"/>
              <a:t>Biases in cohort study</a:t>
            </a:r>
            <a:endParaRPr lang="en-US" sz="2400" dirty="0"/>
          </a:p>
        </p:txBody>
      </p:sp>
      <p:sp>
        <p:nvSpPr>
          <p:cNvPr id="3" name="Content Placeholder 2"/>
          <p:cNvSpPr>
            <a:spLocks noGrp="1"/>
          </p:cNvSpPr>
          <p:nvPr>
            <p:ph idx="1"/>
          </p:nvPr>
        </p:nvSpPr>
        <p:spPr/>
        <p:txBody>
          <a:bodyPr>
            <a:normAutofit/>
          </a:bodyPr>
          <a:lstStyle/>
          <a:p>
            <a:r>
              <a:rPr lang="en-US" sz="2200" dirty="0" smtClean="0"/>
              <a:t>Selection bias</a:t>
            </a:r>
          </a:p>
          <a:p>
            <a:endParaRPr lang="en-US" sz="2200" dirty="0" smtClean="0"/>
          </a:p>
          <a:p>
            <a:r>
              <a:rPr lang="en-US" sz="2200" dirty="0" smtClean="0"/>
              <a:t>Follow up bias</a:t>
            </a:r>
          </a:p>
          <a:p>
            <a:endParaRPr lang="en-US" sz="2200" dirty="0" smtClean="0"/>
          </a:p>
          <a:p>
            <a:r>
              <a:rPr lang="en-US" sz="2200" dirty="0" smtClean="0"/>
              <a:t>Information bias</a:t>
            </a:r>
          </a:p>
          <a:p>
            <a:endParaRPr lang="en-US" sz="2200" dirty="0" smtClean="0"/>
          </a:p>
          <a:p>
            <a:r>
              <a:rPr lang="en-US" sz="2200" dirty="0" smtClean="0"/>
              <a:t>Bias due to confounding</a:t>
            </a:r>
          </a:p>
          <a:p>
            <a:endParaRPr lang="en-US" sz="2200" dirty="0" smtClean="0"/>
          </a:p>
          <a:p>
            <a:r>
              <a:rPr lang="en-US" sz="2200" dirty="0" smtClean="0"/>
              <a:t>Post hoc bias</a:t>
            </a:r>
            <a:endParaRPr lang="en-US" sz="22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533400"/>
          </a:xfrm>
        </p:spPr>
        <p:txBody>
          <a:bodyPr>
            <a:normAutofit/>
          </a:bodyPr>
          <a:lstStyle/>
          <a:p>
            <a:r>
              <a:rPr lang="en-US" sz="2400" dirty="0" smtClean="0"/>
              <a:t>Biases in clinical Trial</a:t>
            </a:r>
            <a:endParaRPr lang="en-US" sz="2400" dirty="0"/>
          </a:p>
        </p:txBody>
      </p:sp>
      <p:sp>
        <p:nvSpPr>
          <p:cNvPr id="3" name="Content Placeholder 2"/>
          <p:cNvSpPr>
            <a:spLocks noGrp="1"/>
          </p:cNvSpPr>
          <p:nvPr>
            <p:ph idx="1"/>
          </p:nvPr>
        </p:nvSpPr>
        <p:spPr>
          <a:xfrm>
            <a:off x="457200" y="1371600"/>
            <a:ext cx="8229600" cy="4953000"/>
          </a:xfrm>
        </p:spPr>
        <p:txBody>
          <a:bodyPr>
            <a:normAutofit/>
          </a:bodyPr>
          <a:lstStyle/>
          <a:p>
            <a:r>
              <a:rPr lang="en-US" sz="2200" dirty="0" smtClean="0"/>
              <a:t>Selection Bias</a:t>
            </a:r>
          </a:p>
          <a:p>
            <a:r>
              <a:rPr lang="en-US" sz="2200" dirty="0" smtClean="0"/>
              <a:t>Ascertainment bias</a:t>
            </a:r>
          </a:p>
          <a:p>
            <a:r>
              <a:rPr lang="en-US" sz="2200" dirty="0" smtClean="0"/>
              <a:t>Consent bias</a:t>
            </a:r>
          </a:p>
          <a:p>
            <a:r>
              <a:rPr lang="en-US" sz="2200" dirty="0" smtClean="0"/>
              <a:t>Dilution bias</a:t>
            </a:r>
          </a:p>
          <a:p>
            <a:r>
              <a:rPr lang="en-US" sz="2200" dirty="0" smtClean="0"/>
              <a:t>Attrition bias</a:t>
            </a:r>
          </a:p>
          <a:p>
            <a:r>
              <a:rPr lang="en-US" sz="2200" dirty="0" smtClean="0"/>
              <a:t>Analytical bias</a:t>
            </a:r>
          </a:p>
          <a:p>
            <a:r>
              <a:rPr lang="en-US" sz="2200" dirty="0" smtClean="0"/>
              <a:t>Publication bias</a:t>
            </a:r>
          </a:p>
          <a:p>
            <a:r>
              <a:rPr lang="en-US" sz="2200" dirty="0" smtClean="0"/>
              <a:t>Choice of question bias</a:t>
            </a:r>
          </a:p>
          <a:p>
            <a:r>
              <a:rPr lang="en-US" sz="2200" dirty="0" smtClean="0"/>
              <a:t>Choice of population bias</a:t>
            </a:r>
          </a:p>
          <a:p>
            <a:r>
              <a:rPr lang="en-US" sz="2200" dirty="0" smtClean="0"/>
              <a:t>Technical bias</a:t>
            </a:r>
          </a:p>
          <a:p>
            <a:r>
              <a:rPr lang="en-US" sz="2200" dirty="0" smtClean="0"/>
              <a:t>Chance bias</a:t>
            </a:r>
            <a:endParaRPr lang="en-US" sz="22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67512"/>
          </a:xfrm>
        </p:spPr>
        <p:txBody>
          <a:bodyPr>
            <a:normAutofit/>
          </a:bodyPr>
          <a:lstStyle/>
          <a:p>
            <a:r>
              <a:rPr lang="en-GB" sz="2400" b="1" dirty="0" smtClean="0"/>
              <a:t>Ascertainment Bias</a:t>
            </a:r>
            <a:endParaRPr lang="en-US" sz="2400" b="1" dirty="0"/>
          </a:p>
        </p:txBody>
      </p:sp>
      <p:sp>
        <p:nvSpPr>
          <p:cNvPr id="3" name="Content Placeholder 2"/>
          <p:cNvSpPr>
            <a:spLocks noGrp="1"/>
          </p:cNvSpPr>
          <p:nvPr>
            <p:ph idx="1"/>
          </p:nvPr>
        </p:nvSpPr>
        <p:spPr>
          <a:xfrm>
            <a:off x="457200" y="1600200"/>
            <a:ext cx="8229600" cy="4724400"/>
          </a:xfrm>
        </p:spPr>
        <p:txBody>
          <a:bodyPr>
            <a:normAutofit/>
          </a:bodyPr>
          <a:lstStyle/>
          <a:p>
            <a:pPr>
              <a:lnSpc>
                <a:spcPct val="90000"/>
              </a:lnSpc>
            </a:pPr>
            <a:r>
              <a:rPr lang="en-GB" sz="2400" dirty="0" smtClean="0"/>
              <a:t>This occurs when the person reporting the outcome can be biased.  </a:t>
            </a:r>
          </a:p>
          <a:p>
            <a:pPr>
              <a:lnSpc>
                <a:spcPct val="90000"/>
              </a:lnSpc>
            </a:pPr>
            <a:endParaRPr lang="en-GB" sz="2400" dirty="0" smtClean="0"/>
          </a:p>
          <a:p>
            <a:pPr>
              <a:lnSpc>
                <a:spcPct val="90000"/>
              </a:lnSpc>
            </a:pPr>
            <a:r>
              <a:rPr lang="en-GB" sz="2400" dirty="0" smtClean="0"/>
              <a:t>Example, of homeopathy study of histamine, showed an effect when researchers were not blind to the allocation but no effect when they were.</a:t>
            </a:r>
          </a:p>
          <a:p>
            <a:pPr>
              <a:lnSpc>
                <a:spcPct val="90000"/>
              </a:lnSpc>
            </a:pPr>
            <a:endParaRPr lang="en-GB" sz="2400" dirty="0" smtClean="0"/>
          </a:p>
          <a:p>
            <a:pPr>
              <a:lnSpc>
                <a:spcPct val="90000"/>
              </a:lnSpc>
            </a:pPr>
            <a:r>
              <a:rPr lang="en-GB" sz="2400" dirty="0" smtClean="0"/>
              <a:t>Multiple sclerosis treatment appeared to be effective when clinicians </a:t>
            </a:r>
            <a:r>
              <a:rPr lang="en-GB" sz="2400" dirty="0" err="1" smtClean="0"/>
              <a:t>unblinded</a:t>
            </a:r>
            <a:r>
              <a:rPr lang="en-GB" sz="2400" dirty="0" smtClean="0"/>
              <a:t> but ineffective when blinded</a:t>
            </a:r>
            <a:endParaRPr lang="en-US" sz="24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91312"/>
          </a:xfrm>
        </p:spPr>
        <p:txBody>
          <a:bodyPr>
            <a:normAutofit/>
          </a:bodyPr>
          <a:lstStyle/>
          <a:p>
            <a:r>
              <a:rPr lang="en-US" sz="2400" b="1" dirty="0" smtClean="0"/>
              <a:t>Consent bias</a:t>
            </a:r>
            <a:endParaRPr lang="en-US" sz="2400" b="1" dirty="0"/>
          </a:p>
        </p:txBody>
      </p:sp>
      <p:sp>
        <p:nvSpPr>
          <p:cNvPr id="3" name="Content Placeholder 2"/>
          <p:cNvSpPr>
            <a:spLocks noGrp="1"/>
          </p:cNvSpPr>
          <p:nvPr>
            <p:ph idx="1"/>
          </p:nvPr>
        </p:nvSpPr>
        <p:spPr>
          <a:xfrm>
            <a:off x="457200" y="1600200"/>
            <a:ext cx="8229600" cy="4724400"/>
          </a:xfrm>
        </p:spPr>
        <p:txBody>
          <a:bodyPr/>
          <a:lstStyle/>
          <a:p>
            <a:pPr>
              <a:lnSpc>
                <a:spcPct val="90000"/>
              </a:lnSpc>
            </a:pPr>
            <a:r>
              <a:rPr lang="en-GB" dirty="0" smtClean="0"/>
              <a:t>This occurs when consent to take part in the trial occurs AFTER randomisation.</a:t>
            </a:r>
          </a:p>
          <a:p>
            <a:pPr>
              <a:lnSpc>
                <a:spcPct val="90000"/>
              </a:lnSpc>
            </a:pPr>
            <a:endParaRPr lang="en-GB" dirty="0" smtClean="0"/>
          </a:p>
          <a:p>
            <a:pPr>
              <a:lnSpc>
                <a:spcPct val="90000"/>
              </a:lnSpc>
            </a:pPr>
            <a:endParaRPr lang="en-GB" dirty="0" smtClean="0"/>
          </a:p>
          <a:p>
            <a:pPr>
              <a:lnSpc>
                <a:spcPct val="90000"/>
              </a:lnSpc>
            </a:pPr>
            <a:r>
              <a:rPr lang="en-GB" dirty="0" smtClean="0"/>
              <a:t>Most frequent danger in Cluster trials</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15112"/>
          </a:xfrm>
        </p:spPr>
        <p:txBody>
          <a:bodyPr>
            <a:normAutofit/>
          </a:bodyPr>
          <a:lstStyle/>
          <a:p>
            <a:r>
              <a:rPr lang="en-US" sz="2600" b="1" dirty="0" smtClean="0"/>
              <a:t>Dilution bias</a:t>
            </a:r>
            <a:endParaRPr lang="en-US" sz="2600" b="1" dirty="0"/>
          </a:p>
        </p:txBody>
      </p:sp>
      <p:sp>
        <p:nvSpPr>
          <p:cNvPr id="3" name="Content Placeholder 2"/>
          <p:cNvSpPr>
            <a:spLocks noGrp="1"/>
          </p:cNvSpPr>
          <p:nvPr>
            <p:ph idx="1"/>
          </p:nvPr>
        </p:nvSpPr>
        <p:spPr/>
        <p:txBody>
          <a:bodyPr/>
          <a:lstStyle/>
          <a:p>
            <a:r>
              <a:rPr lang="en-GB" sz="2400" dirty="0" smtClean="0"/>
              <a:t>This occurs when the intervention or control group get the opposite treatment.  This affects all trials where there is non-adherence to the intervention.</a:t>
            </a:r>
          </a:p>
          <a:p>
            <a:endParaRPr lang="en-GB" sz="2400" dirty="0" smtClean="0"/>
          </a:p>
          <a:p>
            <a:r>
              <a:rPr lang="en-GB" sz="2400" dirty="0" smtClean="0"/>
              <a:t>For example, in a trial of calcium and vitamin D about 4% of the controls are getting the treatment and 35% of the intervention group stop taking their treatment.  This will ‘dilute’ any apparent treatment effect.</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85800"/>
          </a:xfrm>
        </p:spPr>
        <p:txBody>
          <a:bodyPr>
            <a:normAutofit/>
          </a:bodyPr>
          <a:lstStyle/>
          <a:p>
            <a:r>
              <a:rPr lang="en-US" sz="2400" dirty="0" smtClean="0"/>
              <a:t>Attrition Bias</a:t>
            </a:r>
            <a:endParaRPr lang="en-US" sz="2400" dirty="0"/>
          </a:p>
        </p:txBody>
      </p:sp>
      <p:sp>
        <p:nvSpPr>
          <p:cNvPr id="3" name="Content Placeholder 2"/>
          <p:cNvSpPr>
            <a:spLocks noGrp="1"/>
          </p:cNvSpPr>
          <p:nvPr>
            <p:ph idx="1"/>
          </p:nvPr>
        </p:nvSpPr>
        <p:spPr>
          <a:xfrm>
            <a:off x="457200" y="1143000"/>
            <a:ext cx="8229600" cy="5181600"/>
          </a:xfrm>
        </p:spPr>
        <p:txBody>
          <a:bodyPr>
            <a:normAutofit/>
          </a:bodyPr>
          <a:lstStyle/>
          <a:p>
            <a:r>
              <a:rPr lang="en-GB" sz="2400" dirty="0" smtClean="0"/>
              <a:t>Usually most trials lose participants after randomisation.  This can cause bias, particularly if attrition differs between groups.</a:t>
            </a:r>
          </a:p>
          <a:p>
            <a:endParaRPr lang="en-GB" sz="2400" dirty="0" smtClean="0"/>
          </a:p>
          <a:p>
            <a:r>
              <a:rPr lang="en-GB" sz="2400" dirty="0" smtClean="0"/>
              <a:t>If a treatment has side-effects this may make drop outs higher among the less well participants, which can make a treatment appear to be effective when it is not</a:t>
            </a:r>
          </a:p>
          <a:p>
            <a:endParaRPr lang="en-GB" sz="2400" dirty="0" smtClean="0"/>
          </a:p>
          <a:p>
            <a:r>
              <a:rPr lang="en-GB" sz="2400" dirty="0" smtClean="0"/>
              <a:t>We can avoid some of the problems with attrition bias by using Intention to Treat Analysis, where we keep as many of the patients in the study as possible even if they are no long ‘on treatment</a:t>
            </a:r>
            <a:endParaRPr lang="en-US" sz="24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2400" dirty="0" smtClean="0"/>
              <a:t>Biases in screening </a:t>
            </a:r>
            <a:r>
              <a:rPr lang="en-US" sz="2400" dirty="0" err="1" smtClean="0"/>
              <a:t>programmes</a:t>
            </a:r>
            <a:endParaRPr lang="en-US" sz="2400" dirty="0"/>
          </a:p>
        </p:txBody>
      </p:sp>
      <p:sp>
        <p:nvSpPr>
          <p:cNvPr id="3" name="Content Placeholder 2"/>
          <p:cNvSpPr>
            <a:spLocks noGrp="1"/>
          </p:cNvSpPr>
          <p:nvPr>
            <p:ph idx="1"/>
          </p:nvPr>
        </p:nvSpPr>
        <p:spPr/>
        <p:txBody>
          <a:bodyPr>
            <a:normAutofit/>
          </a:bodyPr>
          <a:lstStyle/>
          <a:p>
            <a:r>
              <a:rPr lang="en-US" sz="2200" dirty="0" smtClean="0"/>
              <a:t>Volunteer bias</a:t>
            </a:r>
          </a:p>
          <a:p>
            <a:endParaRPr lang="en-US" sz="2200" dirty="0" smtClean="0"/>
          </a:p>
          <a:p>
            <a:r>
              <a:rPr lang="en-US" sz="2200" dirty="0" smtClean="0"/>
              <a:t>Lead time bias</a:t>
            </a:r>
          </a:p>
          <a:p>
            <a:endParaRPr lang="en-US" sz="2200" dirty="0" smtClean="0"/>
          </a:p>
          <a:p>
            <a:r>
              <a:rPr lang="en-US" sz="2200" dirty="0" smtClean="0"/>
              <a:t>Length time bias</a:t>
            </a:r>
          </a:p>
          <a:p>
            <a:endParaRPr lang="en-US" sz="2200" dirty="0" smtClean="0"/>
          </a:p>
          <a:p>
            <a:r>
              <a:rPr lang="en-US" sz="2200" dirty="0" err="1" smtClean="0"/>
              <a:t>Overdiagnosis</a:t>
            </a:r>
            <a:r>
              <a:rPr lang="en-US" sz="2200" dirty="0" smtClean="0"/>
              <a:t> bias</a:t>
            </a:r>
            <a:endParaRPr lang="en-US" sz="22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r>
              <a:rPr lang="en-US" sz="2400" dirty="0" smtClean="0"/>
              <a:t>Lead time bias</a:t>
            </a:r>
            <a:endParaRPr lang="en-US" sz="2400" dirty="0"/>
          </a:p>
        </p:txBody>
      </p:sp>
      <p:pic>
        <p:nvPicPr>
          <p:cNvPr id="1026" name="Picture 2"/>
          <p:cNvPicPr>
            <a:picLocks noGrp="1" noChangeAspect="1" noChangeArrowheads="1"/>
          </p:cNvPicPr>
          <p:nvPr>
            <p:ph idx="1"/>
          </p:nvPr>
        </p:nvPicPr>
        <p:blipFill>
          <a:blip r:embed="rId2"/>
          <a:srcRect/>
          <a:stretch>
            <a:fillRect/>
          </a:stretch>
        </p:blipFill>
        <p:spPr bwMode="auto">
          <a:xfrm>
            <a:off x="2209799" y="1066800"/>
            <a:ext cx="4400137" cy="5410200"/>
          </a:xfrm>
          <a:prstGeom prst="rect">
            <a:avLst/>
          </a:prstGeom>
          <a:noFill/>
          <a:ln w="9525">
            <a:noFill/>
            <a:miter lim="800000"/>
            <a:headEnd/>
            <a:tailEnd/>
          </a:ln>
          <a:effectLst/>
        </p:spPr>
      </p:pic>
      <p:sp>
        <p:nvSpPr>
          <p:cNvPr id="4" name="TextBox 3"/>
          <p:cNvSpPr txBox="1"/>
          <p:nvPr/>
        </p:nvSpPr>
        <p:spPr>
          <a:xfrm>
            <a:off x="457200" y="762000"/>
            <a:ext cx="7696200" cy="369332"/>
          </a:xfrm>
          <a:prstGeom prst="rect">
            <a:avLst/>
          </a:prstGeom>
          <a:noFill/>
        </p:spPr>
        <p:txBody>
          <a:bodyPr wrap="square" rtlCol="0">
            <a:spAutoFit/>
          </a:bodyPr>
          <a:lstStyle/>
          <a:p>
            <a:r>
              <a:rPr lang="en-US" dirty="0" smtClean="0"/>
              <a:t> Natural history of disease in hypothetical patient with colon cancer</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91312"/>
          </a:xfrm>
        </p:spPr>
        <p:txBody>
          <a:bodyPr>
            <a:normAutofit/>
          </a:bodyPr>
          <a:lstStyle/>
          <a:p>
            <a:r>
              <a:rPr lang="en-US" sz="2400" dirty="0" smtClean="0"/>
              <a:t>Length  time bias</a:t>
            </a:r>
            <a:endParaRPr lang="en-US" sz="2400" dirty="0"/>
          </a:p>
        </p:txBody>
      </p:sp>
      <p:sp>
        <p:nvSpPr>
          <p:cNvPr id="3" name="Content Placeholder 2"/>
          <p:cNvSpPr>
            <a:spLocks noGrp="1"/>
          </p:cNvSpPr>
          <p:nvPr>
            <p:ph idx="1"/>
          </p:nvPr>
        </p:nvSpPr>
        <p:spPr>
          <a:xfrm>
            <a:off x="457200" y="1524000"/>
            <a:ext cx="8229600" cy="4800600"/>
          </a:xfrm>
        </p:spPr>
        <p:txBody>
          <a:bodyPr/>
          <a:lstStyle/>
          <a:p>
            <a:r>
              <a:rPr lang="en-US" dirty="0" smtClean="0"/>
              <a:t>Form of selection bias</a:t>
            </a:r>
          </a:p>
          <a:p>
            <a:endParaRPr lang="en-US" dirty="0" smtClean="0"/>
          </a:p>
          <a:p>
            <a:r>
              <a:rPr lang="en-US" dirty="0" smtClean="0"/>
              <a:t>Length time bias can occur when lengths of intervals are </a:t>
            </a:r>
            <a:r>
              <a:rPr lang="en-US" dirty="0" err="1" smtClean="0"/>
              <a:t>analysed</a:t>
            </a:r>
            <a:r>
              <a:rPr lang="en-US" dirty="0" smtClean="0"/>
              <a:t> by selecting intervals that occupy randomly chosen points in time or space</a:t>
            </a:r>
          </a:p>
          <a:p>
            <a:endParaRPr lang="en-US" dirty="0" smtClean="0"/>
          </a:p>
          <a:p>
            <a:r>
              <a:rPr lang="en-US" dirty="0" smtClean="0"/>
              <a:t>Example: fast growing tumor has shorter incubation period than slow growing tumor</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endParaRPr lang="en-US" dirty="0"/>
          </a:p>
        </p:txBody>
      </p:sp>
      <p:sp>
        <p:nvSpPr>
          <p:cNvPr id="3" name="Content Placeholder 2"/>
          <p:cNvSpPr>
            <a:spLocks noGrp="1"/>
          </p:cNvSpPr>
          <p:nvPr>
            <p:ph idx="1"/>
          </p:nvPr>
        </p:nvSpPr>
        <p:spPr>
          <a:xfrm>
            <a:off x="2514600" y="3276600"/>
            <a:ext cx="228600" cy="533400"/>
          </a:xfrm>
        </p:spPr>
        <p:txBody>
          <a:bodyPr>
            <a:normAutofit/>
          </a:bodyPr>
          <a:lstStyle/>
          <a:p>
            <a:endParaRPr lang="en-US" dirty="0"/>
          </a:p>
        </p:txBody>
      </p:sp>
      <p:sp>
        <p:nvSpPr>
          <p:cNvPr id="4" name="Rectangle 3"/>
          <p:cNvSpPr/>
          <p:nvPr/>
        </p:nvSpPr>
        <p:spPr>
          <a:xfrm>
            <a:off x="381000" y="838200"/>
            <a:ext cx="1828800" cy="55626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tr</a:t>
            </a:r>
            <a:endParaRPr lang="en-US" dirty="0">
              <a:solidFill>
                <a:schemeClr val="bg1"/>
              </a:solidFill>
            </a:endParaRPr>
          </a:p>
        </p:txBody>
      </p:sp>
      <p:sp>
        <p:nvSpPr>
          <p:cNvPr id="5" name="Rectangle 4"/>
          <p:cNvSpPr/>
          <p:nvPr/>
        </p:nvSpPr>
        <p:spPr>
          <a:xfrm>
            <a:off x="3810000" y="838200"/>
            <a:ext cx="1981200" cy="55626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7010400" y="838200"/>
            <a:ext cx="1828800" cy="55626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81000" y="2514600"/>
            <a:ext cx="1828800" cy="1828800"/>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381000" y="4419600"/>
            <a:ext cx="1752600" cy="1905000"/>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810000" y="2438400"/>
            <a:ext cx="1981200" cy="1905000"/>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3810000" y="4419600"/>
            <a:ext cx="1981200" cy="1981200"/>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7010400" y="2438400"/>
            <a:ext cx="1828800" cy="1828800"/>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7010400" y="4343400"/>
            <a:ext cx="1828800" cy="1981200"/>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438400" y="5257800"/>
            <a:ext cx="1447800" cy="646331"/>
          </a:xfrm>
          <a:prstGeom prst="rect">
            <a:avLst/>
          </a:prstGeom>
          <a:noFill/>
        </p:spPr>
        <p:txBody>
          <a:bodyPr wrap="square" rtlCol="0">
            <a:spAutoFit/>
          </a:bodyPr>
          <a:lstStyle/>
          <a:p>
            <a:r>
              <a:rPr lang="en-US" dirty="0" smtClean="0"/>
              <a:t>External validity</a:t>
            </a:r>
            <a:endParaRPr lang="en-US" dirty="0"/>
          </a:p>
        </p:txBody>
      </p:sp>
      <p:sp>
        <p:nvSpPr>
          <p:cNvPr id="14" name="TextBox 13"/>
          <p:cNvSpPr txBox="1"/>
          <p:nvPr/>
        </p:nvSpPr>
        <p:spPr>
          <a:xfrm>
            <a:off x="5867400" y="5410200"/>
            <a:ext cx="990600" cy="646331"/>
          </a:xfrm>
          <a:prstGeom prst="rect">
            <a:avLst/>
          </a:prstGeom>
          <a:noFill/>
        </p:spPr>
        <p:txBody>
          <a:bodyPr wrap="square" rtlCol="0">
            <a:spAutoFit/>
          </a:bodyPr>
          <a:lstStyle/>
          <a:p>
            <a:r>
              <a:rPr lang="en-US" dirty="0" smtClean="0"/>
              <a:t>Internal validity</a:t>
            </a:r>
          </a:p>
        </p:txBody>
      </p:sp>
      <p:sp>
        <p:nvSpPr>
          <p:cNvPr id="15" name="TextBox 14"/>
          <p:cNvSpPr txBox="1"/>
          <p:nvPr/>
        </p:nvSpPr>
        <p:spPr>
          <a:xfrm>
            <a:off x="609600" y="2667000"/>
            <a:ext cx="1524000" cy="1477328"/>
          </a:xfrm>
          <a:prstGeom prst="rect">
            <a:avLst/>
          </a:prstGeom>
          <a:noFill/>
        </p:spPr>
        <p:txBody>
          <a:bodyPr wrap="square" rtlCol="0">
            <a:spAutoFit/>
          </a:bodyPr>
          <a:lstStyle/>
          <a:p>
            <a:r>
              <a:rPr lang="en-US" dirty="0" smtClean="0"/>
              <a:t>    Target population</a:t>
            </a:r>
          </a:p>
          <a:p>
            <a:r>
              <a:rPr lang="en-US" dirty="0" smtClean="0"/>
              <a:t>All  iv drug </a:t>
            </a:r>
            <a:r>
              <a:rPr lang="en-US" dirty="0" err="1" smtClean="0"/>
              <a:t>absuers</a:t>
            </a:r>
            <a:r>
              <a:rPr lang="en-US" dirty="0" smtClean="0"/>
              <a:t> in</a:t>
            </a:r>
          </a:p>
          <a:p>
            <a:r>
              <a:rPr lang="en-US" dirty="0" smtClean="0"/>
              <a:t> san Francisco</a:t>
            </a:r>
            <a:endParaRPr lang="en-US" dirty="0"/>
          </a:p>
        </p:txBody>
      </p:sp>
      <p:sp>
        <p:nvSpPr>
          <p:cNvPr id="16" name="TextBox 15"/>
          <p:cNvSpPr txBox="1"/>
          <p:nvPr/>
        </p:nvSpPr>
        <p:spPr>
          <a:xfrm>
            <a:off x="7086600" y="2743200"/>
            <a:ext cx="1524000" cy="1200329"/>
          </a:xfrm>
          <a:prstGeom prst="rect">
            <a:avLst/>
          </a:prstGeom>
          <a:noFill/>
        </p:spPr>
        <p:txBody>
          <a:bodyPr wrap="square" rtlCol="0">
            <a:spAutoFit/>
          </a:bodyPr>
          <a:lstStyle/>
          <a:p>
            <a:pPr algn="ctr"/>
            <a:r>
              <a:rPr lang="en-US" dirty="0" smtClean="0"/>
              <a:t>Actual     subjects</a:t>
            </a:r>
          </a:p>
          <a:p>
            <a:pPr algn="ctr"/>
            <a:r>
              <a:rPr lang="en-US" dirty="0" smtClean="0"/>
              <a:t> 100 pts who get studied</a:t>
            </a:r>
            <a:endParaRPr lang="en-US" dirty="0"/>
          </a:p>
        </p:txBody>
      </p:sp>
      <p:sp>
        <p:nvSpPr>
          <p:cNvPr id="17" name="TextBox 16"/>
          <p:cNvSpPr txBox="1"/>
          <p:nvPr/>
        </p:nvSpPr>
        <p:spPr>
          <a:xfrm>
            <a:off x="7086600" y="4495800"/>
            <a:ext cx="1676400" cy="1477328"/>
          </a:xfrm>
          <a:prstGeom prst="rect">
            <a:avLst/>
          </a:prstGeom>
          <a:noFill/>
        </p:spPr>
        <p:txBody>
          <a:bodyPr wrap="square" rtlCol="0">
            <a:spAutoFit/>
          </a:bodyPr>
          <a:lstStyle/>
          <a:p>
            <a:r>
              <a:rPr lang="en-US" dirty="0" smtClean="0"/>
              <a:t>       Actual measurements</a:t>
            </a:r>
          </a:p>
          <a:p>
            <a:r>
              <a:rPr lang="en-US" dirty="0" smtClean="0"/>
              <a:t>Proportion with +</a:t>
            </a:r>
            <a:r>
              <a:rPr lang="en-US" dirty="0" err="1" smtClean="0"/>
              <a:t>ve</a:t>
            </a:r>
            <a:r>
              <a:rPr lang="en-US" dirty="0" smtClean="0"/>
              <a:t> response to ELISA test</a:t>
            </a:r>
            <a:endParaRPr lang="en-US" dirty="0"/>
          </a:p>
        </p:txBody>
      </p:sp>
      <p:sp>
        <p:nvSpPr>
          <p:cNvPr id="18" name="TextBox 17"/>
          <p:cNvSpPr txBox="1"/>
          <p:nvPr/>
        </p:nvSpPr>
        <p:spPr>
          <a:xfrm>
            <a:off x="4038600" y="2590800"/>
            <a:ext cx="1676400" cy="1477328"/>
          </a:xfrm>
          <a:prstGeom prst="rect">
            <a:avLst/>
          </a:prstGeom>
          <a:noFill/>
        </p:spPr>
        <p:txBody>
          <a:bodyPr wrap="square" rtlCol="0">
            <a:spAutoFit/>
          </a:bodyPr>
          <a:lstStyle/>
          <a:p>
            <a:pPr algn="ctr"/>
            <a:r>
              <a:rPr lang="en-US" dirty="0" smtClean="0"/>
              <a:t>Intended Sample </a:t>
            </a:r>
          </a:p>
          <a:p>
            <a:pPr algn="ctr"/>
            <a:r>
              <a:rPr lang="en-US" dirty="0" smtClean="0"/>
              <a:t>(200 pts in SFGH clinic in July 1988)</a:t>
            </a:r>
            <a:endParaRPr lang="en-US" dirty="0"/>
          </a:p>
        </p:txBody>
      </p:sp>
      <p:sp>
        <p:nvSpPr>
          <p:cNvPr id="19" name="TextBox 18"/>
          <p:cNvSpPr txBox="1"/>
          <p:nvPr/>
        </p:nvSpPr>
        <p:spPr>
          <a:xfrm>
            <a:off x="4038600" y="4572000"/>
            <a:ext cx="1447800" cy="1477328"/>
          </a:xfrm>
          <a:prstGeom prst="rect">
            <a:avLst/>
          </a:prstGeom>
          <a:noFill/>
        </p:spPr>
        <p:txBody>
          <a:bodyPr wrap="square" rtlCol="0">
            <a:spAutoFit/>
          </a:bodyPr>
          <a:lstStyle/>
          <a:p>
            <a:r>
              <a:rPr lang="en-US" dirty="0" smtClean="0"/>
              <a:t>Intended variables (proportion with Abs to AIDS virus)</a:t>
            </a:r>
            <a:endParaRPr lang="en-US" dirty="0"/>
          </a:p>
        </p:txBody>
      </p:sp>
      <p:sp>
        <p:nvSpPr>
          <p:cNvPr id="20" name="TextBox 19"/>
          <p:cNvSpPr txBox="1"/>
          <p:nvPr/>
        </p:nvSpPr>
        <p:spPr>
          <a:xfrm>
            <a:off x="533400" y="4495800"/>
            <a:ext cx="1447800" cy="1477328"/>
          </a:xfrm>
          <a:prstGeom prst="rect">
            <a:avLst/>
          </a:prstGeom>
          <a:noFill/>
        </p:spPr>
        <p:txBody>
          <a:bodyPr wrap="square" rtlCol="0">
            <a:spAutoFit/>
          </a:bodyPr>
          <a:lstStyle/>
          <a:p>
            <a:r>
              <a:rPr lang="en-US" dirty="0" smtClean="0"/>
              <a:t>Phenomenon of interest (proportion infected by AIDS virus)</a:t>
            </a:r>
            <a:endParaRPr lang="en-US" dirty="0"/>
          </a:p>
        </p:txBody>
      </p:sp>
      <p:sp>
        <p:nvSpPr>
          <p:cNvPr id="21" name="TextBox 20"/>
          <p:cNvSpPr txBox="1"/>
          <p:nvPr/>
        </p:nvSpPr>
        <p:spPr>
          <a:xfrm>
            <a:off x="457200" y="990600"/>
            <a:ext cx="1828800" cy="369332"/>
          </a:xfrm>
          <a:prstGeom prst="rect">
            <a:avLst/>
          </a:prstGeom>
          <a:noFill/>
        </p:spPr>
        <p:txBody>
          <a:bodyPr wrap="square" rtlCol="0">
            <a:spAutoFit/>
          </a:bodyPr>
          <a:lstStyle/>
          <a:p>
            <a:r>
              <a:rPr lang="en-US" dirty="0" smtClean="0"/>
              <a:t>Truth in universe</a:t>
            </a:r>
            <a:endParaRPr lang="en-US" dirty="0"/>
          </a:p>
        </p:txBody>
      </p:sp>
      <p:sp>
        <p:nvSpPr>
          <p:cNvPr id="22" name="TextBox 21"/>
          <p:cNvSpPr txBox="1"/>
          <p:nvPr/>
        </p:nvSpPr>
        <p:spPr>
          <a:xfrm>
            <a:off x="3886200" y="990600"/>
            <a:ext cx="1905000" cy="369332"/>
          </a:xfrm>
          <a:prstGeom prst="rect">
            <a:avLst/>
          </a:prstGeom>
          <a:noFill/>
        </p:spPr>
        <p:txBody>
          <a:bodyPr wrap="square" rtlCol="0">
            <a:spAutoFit/>
          </a:bodyPr>
          <a:lstStyle/>
          <a:p>
            <a:r>
              <a:rPr lang="en-US" dirty="0" smtClean="0"/>
              <a:t>Truth in the study</a:t>
            </a:r>
            <a:endParaRPr lang="en-US" dirty="0"/>
          </a:p>
        </p:txBody>
      </p:sp>
      <p:sp>
        <p:nvSpPr>
          <p:cNvPr id="23" name="TextBox 22"/>
          <p:cNvSpPr txBox="1"/>
          <p:nvPr/>
        </p:nvSpPr>
        <p:spPr>
          <a:xfrm>
            <a:off x="7010400" y="990600"/>
            <a:ext cx="1828800" cy="369332"/>
          </a:xfrm>
          <a:prstGeom prst="rect">
            <a:avLst/>
          </a:prstGeom>
          <a:noFill/>
        </p:spPr>
        <p:txBody>
          <a:bodyPr wrap="square" rtlCol="0">
            <a:spAutoFit/>
          </a:bodyPr>
          <a:lstStyle/>
          <a:p>
            <a:r>
              <a:rPr lang="en-US" dirty="0" smtClean="0"/>
              <a:t>Findings in study</a:t>
            </a:r>
            <a:endParaRPr lang="en-US" dirty="0"/>
          </a:p>
        </p:txBody>
      </p:sp>
      <p:sp>
        <p:nvSpPr>
          <p:cNvPr id="24" name="TextBox 23"/>
          <p:cNvSpPr txBox="1"/>
          <p:nvPr/>
        </p:nvSpPr>
        <p:spPr>
          <a:xfrm>
            <a:off x="304800" y="1600200"/>
            <a:ext cx="1905000" cy="369332"/>
          </a:xfrm>
          <a:prstGeom prst="rect">
            <a:avLst/>
          </a:prstGeom>
          <a:noFill/>
        </p:spPr>
        <p:txBody>
          <a:bodyPr wrap="square" rtlCol="0">
            <a:spAutoFit/>
          </a:bodyPr>
          <a:lstStyle/>
          <a:p>
            <a:r>
              <a:rPr lang="en-US" dirty="0" smtClean="0"/>
              <a:t>Research question</a:t>
            </a:r>
            <a:endParaRPr lang="en-US" dirty="0"/>
          </a:p>
        </p:txBody>
      </p:sp>
      <p:sp>
        <p:nvSpPr>
          <p:cNvPr id="25" name="TextBox 24"/>
          <p:cNvSpPr txBox="1"/>
          <p:nvPr/>
        </p:nvSpPr>
        <p:spPr>
          <a:xfrm>
            <a:off x="4114800" y="1600200"/>
            <a:ext cx="1447800" cy="381000"/>
          </a:xfrm>
          <a:prstGeom prst="rect">
            <a:avLst/>
          </a:prstGeom>
          <a:noFill/>
        </p:spPr>
        <p:txBody>
          <a:bodyPr wrap="square" rtlCol="0">
            <a:spAutoFit/>
          </a:bodyPr>
          <a:lstStyle/>
          <a:p>
            <a:r>
              <a:rPr lang="en-US" dirty="0" smtClean="0"/>
              <a:t>Study plan</a:t>
            </a:r>
            <a:endParaRPr lang="en-US" dirty="0"/>
          </a:p>
        </p:txBody>
      </p:sp>
      <p:sp>
        <p:nvSpPr>
          <p:cNvPr id="26" name="TextBox 25"/>
          <p:cNvSpPr txBox="1"/>
          <p:nvPr/>
        </p:nvSpPr>
        <p:spPr>
          <a:xfrm>
            <a:off x="7162800" y="1600200"/>
            <a:ext cx="1447800" cy="381000"/>
          </a:xfrm>
          <a:prstGeom prst="rect">
            <a:avLst/>
          </a:prstGeom>
          <a:noFill/>
        </p:spPr>
        <p:txBody>
          <a:bodyPr wrap="square" rtlCol="0">
            <a:spAutoFit/>
          </a:bodyPr>
          <a:lstStyle/>
          <a:p>
            <a:r>
              <a:rPr lang="en-US" dirty="0" smtClean="0"/>
              <a:t>Actual study</a:t>
            </a:r>
            <a:endParaRPr lang="en-US" dirty="0"/>
          </a:p>
        </p:txBody>
      </p:sp>
      <p:sp>
        <p:nvSpPr>
          <p:cNvPr id="27" name="Minus 26"/>
          <p:cNvSpPr/>
          <p:nvPr/>
        </p:nvSpPr>
        <p:spPr>
          <a:xfrm>
            <a:off x="0" y="1600200"/>
            <a:ext cx="2209800" cy="45719"/>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Minus 27"/>
          <p:cNvSpPr/>
          <p:nvPr/>
        </p:nvSpPr>
        <p:spPr>
          <a:xfrm>
            <a:off x="3657600" y="1600200"/>
            <a:ext cx="2209800" cy="45719"/>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Minus 28"/>
          <p:cNvSpPr/>
          <p:nvPr/>
        </p:nvSpPr>
        <p:spPr>
          <a:xfrm>
            <a:off x="6934200" y="1600200"/>
            <a:ext cx="2209800" cy="45719"/>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5943600" y="1676400"/>
            <a:ext cx="990600" cy="369332"/>
          </a:xfrm>
          <a:prstGeom prst="rect">
            <a:avLst/>
          </a:prstGeom>
          <a:noFill/>
        </p:spPr>
        <p:txBody>
          <a:bodyPr wrap="square" rtlCol="0">
            <a:spAutoFit/>
          </a:bodyPr>
          <a:lstStyle/>
          <a:p>
            <a:r>
              <a:rPr lang="en-US" dirty="0" smtClean="0"/>
              <a:t>Errors</a:t>
            </a:r>
            <a:endParaRPr lang="en-US" dirty="0"/>
          </a:p>
        </p:txBody>
      </p:sp>
      <p:sp>
        <p:nvSpPr>
          <p:cNvPr id="31" name="Right Arrow 30"/>
          <p:cNvSpPr/>
          <p:nvPr/>
        </p:nvSpPr>
        <p:spPr>
          <a:xfrm>
            <a:off x="5867400" y="2286000"/>
            <a:ext cx="9906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2286000" y="1600200"/>
            <a:ext cx="1447800" cy="369332"/>
          </a:xfrm>
          <a:prstGeom prst="rect">
            <a:avLst/>
          </a:prstGeom>
          <a:noFill/>
        </p:spPr>
        <p:txBody>
          <a:bodyPr wrap="square" rtlCol="0">
            <a:spAutoFit/>
          </a:bodyPr>
          <a:lstStyle/>
          <a:p>
            <a:r>
              <a:rPr lang="en-US" dirty="0" smtClean="0"/>
              <a:t>    Errors</a:t>
            </a:r>
            <a:endParaRPr lang="en-US" dirty="0"/>
          </a:p>
        </p:txBody>
      </p:sp>
      <p:sp>
        <p:nvSpPr>
          <p:cNvPr id="33" name="Right Arrow 32"/>
          <p:cNvSpPr/>
          <p:nvPr/>
        </p:nvSpPr>
        <p:spPr>
          <a:xfrm>
            <a:off x="2286000" y="2286000"/>
            <a:ext cx="13716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Left Arrow 33"/>
          <p:cNvSpPr/>
          <p:nvPr/>
        </p:nvSpPr>
        <p:spPr>
          <a:xfrm>
            <a:off x="5867400" y="1219200"/>
            <a:ext cx="1066800" cy="1524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Left Arrow 34"/>
          <p:cNvSpPr/>
          <p:nvPr/>
        </p:nvSpPr>
        <p:spPr>
          <a:xfrm>
            <a:off x="2286000" y="1143000"/>
            <a:ext cx="1447800" cy="1524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2286000" y="1600200"/>
            <a:ext cx="1371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5867400" y="1676400"/>
            <a:ext cx="1066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2362200" y="1524000"/>
            <a:ext cx="1143000" cy="369332"/>
          </a:xfrm>
          <a:prstGeom prst="rect">
            <a:avLst/>
          </a:prstGeom>
          <a:noFill/>
        </p:spPr>
        <p:txBody>
          <a:bodyPr wrap="square" rtlCol="0">
            <a:spAutoFit/>
          </a:bodyPr>
          <a:lstStyle/>
          <a:p>
            <a:r>
              <a:rPr lang="en-US" dirty="0" smtClean="0"/>
              <a:t>   Error </a:t>
            </a:r>
            <a:endParaRPr lang="en-US" dirty="0"/>
          </a:p>
        </p:txBody>
      </p:sp>
      <p:sp>
        <p:nvSpPr>
          <p:cNvPr id="39" name="TextBox 38"/>
          <p:cNvSpPr txBox="1"/>
          <p:nvPr/>
        </p:nvSpPr>
        <p:spPr>
          <a:xfrm>
            <a:off x="5943600" y="1676400"/>
            <a:ext cx="914400" cy="369332"/>
          </a:xfrm>
          <a:prstGeom prst="rect">
            <a:avLst/>
          </a:prstGeom>
          <a:noFill/>
        </p:spPr>
        <p:txBody>
          <a:bodyPr wrap="square" rtlCol="0">
            <a:spAutoFit/>
          </a:bodyPr>
          <a:lstStyle/>
          <a:p>
            <a:r>
              <a:rPr lang="en-US" dirty="0" smtClean="0"/>
              <a:t>  Error </a:t>
            </a:r>
            <a:endParaRPr lang="en-US" dirty="0"/>
          </a:p>
        </p:txBody>
      </p:sp>
      <p:sp>
        <p:nvSpPr>
          <p:cNvPr id="40" name="Curved Up Arrow 39"/>
          <p:cNvSpPr/>
          <p:nvPr/>
        </p:nvSpPr>
        <p:spPr>
          <a:xfrm>
            <a:off x="6096000" y="2057400"/>
            <a:ext cx="304800" cy="22860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1" name="Curved Up Arrow 40"/>
          <p:cNvSpPr/>
          <p:nvPr/>
        </p:nvSpPr>
        <p:spPr>
          <a:xfrm>
            <a:off x="2743200" y="2057400"/>
            <a:ext cx="381000" cy="22860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Curved Up Arrow 41"/>
          <p:cNvSpPr/>
          <p:nvPr/>
        </p:nvSpPr>
        <p:spPr>
          <a:xfrm>
            <a:off x="2895600" y="1295400"/>
            <a:ext cx="609600" cy="30480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3" name="TextBox 42"/>
          <p:cNvSpPr txBox="1"/>
          <p:nvPr/>
        </p:nvSpPr>
        <p:spPr>
          <a:xfrm>
            <a:off x="2286000" y="2438400"/>
            <a:ext cx="1371600" cy="369332"/>
          </a:xfrm>
          <a:prstGeom prst="rect">
            <a:avLst/>
          </a:prstGeom>
          <a:noFill/>
        </p:spPr>
        <p:txBody>
          <a:bodyPr wrap="square" rtlCol="0">
            <a:spAutoFit/>
          </a:bodyPr>
          <a:lstStyle/>
          <a:p>
            <a:r>
              <a:rPr lang="en-US" dirty="0" smtClean="0"/>
              <a:t>     Design </a:t>
            </a:r>
            <a:endParaRPr lang="en-US" dirty="0"/>
          </a:p>
        </p:txBody>
      </p:sp>
      <p:sp>
        <p:nvSpPr>
          <p:cNvPr id="44" name="TextBox 43"/>
          <p:cNvSpPr txBox="1"/>
          <p:nvPr/>
        </p:nvSpPr>
        <p:spPr>
          <a:xfrm>
            <a:off x="5791200" y="2514600"/>
            <a:ext cx="1219200" cy="369332"/>
          </a:xfrm>
          <a:prstGeom prst="rect">
            <a:avLst/>
          </a:prstGeom>
          <a:noFill/>
        </p:spPr>
        <p:txBody>
          <a:bodyPr wrap="square" rtlCol="0">
            <a:spAutoFit/>
          </a:bodyPr>
          <a:lstStyle/>
          <a:p>
            <a:r>
              <a:rPr lang="en-US" dirty="0" smtClean="0"/>
              <a:t>implement</a:t>
            </a:r>
            <a:endParaRPr lang="en-US" dirty="0"/>
          </a:p>
        </p:txBody>
      </p:sp>
      <p:sp>
        <p:nvSpPr>
          <p:cNvPr id="46" name="Curved Up Arrow 45"/>
          <p:cNvSpPr/>
          <p:nvPr/>
        </p:nvSpPr>
        <p:spPr>
          <a:xfrm>
            <a:off x="6172200" y="1371600"/>
            <a:ext cx="609600" cy="30480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7" name="TextBox 46"/>
          <p:cNvSpPr txBox="1"/>
          <p:nvPr/>
        </p:nvSpPr>
        <p:spPr>
          <a:xfrm>
            <a:off x="2667000" y="838200"/>
            <a:ext cx="762000" cy="369332"/>
          </a:xfrm>
          <a:prstGeom prst="rect">
            <a:avLst/>
          </a:prstGeom>
          <a:noFill/>
        </p:spPr>
        <p:txBody>
          <a:bodyPr wrap="square" rtlCol="0">
            <a:spAutoFit/>
          </a:bodyPr>
          <a:lstStyle/>
          <a:p>
            <a:r>
              <a:rPr lang="en-US" dirty="0" smtClean="0"/>
              <a:t>infer</a:t>
            </a:r>
            <a:endParaRPr lang="en-US" dirty="0"/>
          </a:p>
        </p:txBody>
      </p:sp>
      <p:sp>
        <p:nvSpPr>
          <p:cNvPr id="48" name="TextBox 47"/>
          <p:cNvSpPr txBox="1"/>
          <p:nvPr/>
        </p:nvSpPr>
        <p:spPr>
          <a:xfrm>
            <a:off x="6096000" y="838200"/>
            <a:ext cx="685800" cy="369332"/>
          </a:xfrm>
          <a:prstGeom prst="rect">
            <a:avLst/>
          </a:prstGeom>
          <a:noFill/>
        </p:spPr>
        <p:txBody>
          <a:bodyPr wrap="square" rtlCol="0">
            <a:spAutoFit/>
          </a:bodyPr>
          <a:lstStyle/>
          <a:p>
            <a:r>
              <a:rPr lang="en-US" dirty="0" smtClean="0"/>
              <a:t>infer</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dirty="0" err="1" smtClean="0"/>
              <a:t>Overdiagnosis</a:t>
            </a:r>
            <a:r>
              <a:rPr lang="en-US" sz="2400" dirty="0" smtClean="0"/>
              <a:t> Bias</a:t>
            </a:r>
            <a:endParaRPr lang="en-US" sz="2400" dirty="0"/>
          </a:p>
        </p:txBody>
      </p:sp>
      <p:sp>
        <p:nvSpPr>
          <p:cNvPr id="3" name="Content Placeholder 2"/>
          <p:cNvSpPr>
            <a:spLocks noGrp="1"/>
          </p:cNvSpPr>
          <p:nvPr>
            <p:ph idx="1"/>
          </p:nvPr>
        </p:nvSpPr>
        <p:spPr>
          <a:xfrm>
            <a:off x="457200" y="990600"/>
            <a:ext cx="8229600" cy="5135563"/>
          </a:xfrm>
        </p:spPr>
        <p:txBody>
          <a:bodyPr>
            <a:normAutofit/>
          </a:bodyPr>
          <a:lstStyle/>
          <a:p>
            <a:r>
              <a:rPr lang="en-US" sz="2400" dirty="0" smtClean="0"/>
              <a:t>Persons who initiate screening program have almost unlimited enthusiasm for the program. Even cytologists reading pap smears may become so enthusiastic that they may tend to </a:t>
            </a:r>
            <a:r>
              <a:rPr lang="en-US" sz="2400" dirty="0" err="1" smtClean="0"/>
              <a:t>overread</a:t>
            </a:r>
            <a:r>
              <a:rPr lang="en-US" sz="2400" dirty="0" smtClean="0"/>
              <a:t> the smears (false positive readings). Consequently the abnormal group will be diluted with women who are free of disease. If normal individuals in the screened group are more likely to be diagnosed as positive than are normal individuals in the unscreened group (</a:t>
            </a:r>
            <a:r>
              <a:rPr lang="en-US" sz="2400" dirty="0" err="1" smtClean="0"/>
              <a:t>eg</a:t>
            </a:r>
            <a:r>
              <a:rPr lang="en-US" sz="2400" dirty="0" smtClean="0"/>
              <a:t> identified as having cancer when in reality they do not), one could get a false impression of increased rates of detection and diagnosis of early-stage disease as a result of screening.</a:t>
            </a:r>
            <a:endParaRPr lang="en-US" sz="22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2400" dirty="0" smtClean="0"/>
              <a:t>How to control bias</a:t>
            </a:r>
            <a:endParaRPr lang="en-US" sz="2400" dirty="0"/>
          </a:p>
        </p:txBody>
      </p:sp>
      <p:sp>
        <p:nvSpPr>
          <p:cNvPr id="3" name="Content Placeholder 2"/>
          <p:cNvSpPr>
            <a:spLocks noGrp="1"/>
          </p:cNvSpPr>
          <p:nvPr>
            <p:ph idx="1"/>
          </p:nvPr>
        </p:nvSpPr>
        <p:spPr>
          <a:xfrm>
            <a:off x="457200" y="990600"/>
            <a:ext cx="8229600" cy="5135563"/>
          </a:xfrm>
        </p:spPr>
        <p:txBody>
          <a:bodyPr>
            <a:normAutofit/>
          </a:bodyPr>
          <a:lstStyle/>
          <a:p>
            <a:pPr>
              <a:buNone/>
            </a:pPr>
            <a:r>
              <a:rPr lang="en-US" sz="2400" dirty="0" smtClean="0"/>
              <a:t>Selection bias</a:t>
            </a:r>
          </a:p>
          <a:p>
            <a:pPr>
              <a:buNone/>
            </a:pPr>
            <a:endParaRPr lang="en-US" sz="2400" dirty="0" smtClean="0"/>
          </a:p>
          <a:p>
            <a:r>
              <a:rPr lang="en-US" sz="2400" dirty="0" smtClean="0"/>
              <a:t>Sampling the cases and controls in the same way</a:t>
            </a:r>
          </a:p>
          <a:p>
            <a:endParaRPr lang="en-US" sz="2400" dirty="0" smtClean="0"/>
          </a:p>
          <a:p>
            <a:r>
              <a:rPr lang="en-US" sz="2400" dirty="0" smtClean="0"/>
              <a:t>Matching</a:t>
            </a:r>
          </a:p>
          <a:p>
            <a:endParaRPr lang="en-US" sz="2400" dirty="0" smtClean="0"/>
          </a:p>
          <a:p>
            <a:r>
              <a:rPr lang="en-US" sz="2400" dirty="0" smtClean="0"/>
              <a:t>Randomization </a:t>
            </a:r>
          </a:p>
          <a:p>
            <a:endParaRPr lang="en-US" sz="2400" dirty="0" smtClean="0"/>
          </a:p>
          <a:p>
            <a:r>
              <a:rPr lang="en-US" sz="2400" dirty="0" smtClean="0"/>
              <a:t>Using a population based sample</a:t>
            </a:r>
            <a:endParaRPr lang="en-US" sz="24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dirty="0" smtClean="0"/>
              <a:t>Control of measurement bias</a:t>
            </a:r>
            <a:endParaRPr lang="en-US" sz="2400" dirty="0"/>
          </a:p>
        </p:txBody>
      </p:sp>
      <p:sp>
        <p:nvSpPr>
          <p:cNvPr id="3" name="Content Placeholder 2"/>
          <p:cNvSpPr>
            <a:spLocks noGrp="1"/>
          </p:cNvSpPr>
          <p:nvPr>
            <p:ph idx="1"/>
          </p:nvPr>
        </p:nvSpPr>
        <p:spPr>
          <a:xfrm>
            <a:off x="457200" y="914400"/>
            <a:ext cx="8229600" cy="5211763"/>
          </a:xfrm>
        </p:spPr>
        <p:txBody>
          <a:bodyPr>
            <a:normAutofit lnSpcReduction="10000"/>
          </a:bodyPr>
          <a:lstStyle/>
          <a:p>
            <a:pPr lvl="0"/>
            <a:r>
              <a:rPr lang="en-US" sz="2400" dirty="0" smtClean="0"/>
              <a:t>Development of explicit, objective criteria for measuring environmental characteristics and health outcomes</a:t>
            </a:r>
          </a:p>
          <a:p>
            <a:pPr lvl="0"/>
            <a:r>
              <a:rPr lang="en-US" sz="2400" dirty="0" smtClean="0"/>
              <a:t>Careful consistent data collection- for example, through use of standardized instruments; objectives, closed ended questionnaires; valid instruments</a:t>
            </a:r>
          </a:p>
          <a:p>
            <a:pPr lvl="0"/>
            <a:r>
              <a:rPr lang="en-US" sz="2400" dirty="0" smtClean="0"/>
              <a:t>Careful consistent use of data instruments- for example, through use of standardized training and instruction manuals, blinding to the extent possible</a:t>
            </a:r>
          </a:p>
          <a:p>
            <a:pPr lvl="0"/>
            <a:r>
              <a:rPr lang="en-US" sz="2400" dirty="0" smtClean="0"/>
              <a:t>Development and application of quality control/ quality assurance procedures</a:t>
            </a:r>
          </a:p>
          <a:p>
            <a:pPr lvl="0"/>
            <a:r>
              <a:rPr lang="en-US" sz="2400" dirty="0" smtClean="0"/>
              <a:t>Use of multiple sources of data</a:t>
            </a:r>
          </a:p>
          <a:p>
            <a:pPr lvl="0"/>
            <a:r>
              <a:rPr lang="en-US" sz="2400" dirty="0" smtClean="0"/>
              <a:t>Data cleaning and coding</a:t>
            </a:r>
          </a:p>
          <a:p>
            <a:pPr lvl="0"/>
            <a:r>
              <a:rPr lang="en-US" sz="2400" dirty="0" smtClean="0"/>
              <a:t>Analysis and adjustment, if necessary, to take account of measurement bias</a:t>
            </a:r>
          </a:p>
          <a:p>
            <a:endParaRPr lang="en-US" sz="22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533400"/>
          </a:xfrm>
        </p:spPr>
        <p:txBody>
          <a:bodyPr>
            <a:normAutofit/>
          </a:bodyPr>
          <a:lstStyle/>
          <a:p>
            <a:r>
              <a:rPr lang="en-US" sz="2400" dirty="0" smtClean="0"/>
              <a:t>Confounding</a:t>
            </a:r>
            <a:endParaRPr lang="en-US" sz="2400" dirty="0"/>
          </a:p>
        </p:txBody>
      </p:sp>
      <p:sp>
        <p:nvSpPr>
          <p:cNvPr id="3" name="Content Placeholder 2"/>
          <p:cNvSpPr>
            <a:spLocks noGrp="1"/>
          </p:cNvSpPr>
          <p:nvPr>
            <p:ph idx="1"/>
          </p:nvPr>
        </p:nvSpPr>
        <p:spPr>
          <a:xfrm>
            <a:off x="457200" y="1447800"/>
            <a:ext cx="8229600" cy="3886200"/>
          </a:xfrm>
        </p:spPr>
        <p:txBody>
          <a:bodyPr>
            <a:normAutofit/>
          </a:bodyPr>
          <a:lstStyle/>
          <a:p>
            <a:r>
              <a:rPr lang="en-US" sz="2200" dirty="0" smtClean="0"/>
              <a:t>Mixing or blurring of effects</a:t>
            </a:r>
          </a:p>
          <a:p>
            <a:endParaRPr lang="en-US" sz="2200" dirty="0" smtClean="0"/>
          </a:p>
          <a:p>
            <a:r>
              <a:rPr lang="en-US" sz="2200" dirty="0" smtClean="0"/>
              <a:t>Researcher attempts to relate exposure to outcome but actually measures effect of 3</a:t>
            </a:r>
            <a:r>
              <a:rPr lang="en-US" sz="2200" baseline="30000" dirty="0" smtClean="0"/>
              <a:t>rd</a:t>
            </a:r>
            <a:r>
              <a:rPr lang="en-US" sz="2200" dirty="0" smtClean="0"/>
              <a:t> factor, termed as confounding variable.</a:t>
            </a:r>
          </a:p>
          <a:p>
            <a:endParaRPr lang="en-US" sz="2200" dirty="0" smtClean="0"/>
          </a:p>
          <a:p>
            <a:r>
              <a:rPr lang="en-US" sz="2200" dirty="0" smtClean="0"/>
              <a:t>A confounding variable is associated with exposure, affects outcome, but not an intermediate link in chain of causation between exposure and outcome</a:t>
            </a:r>
            <a:endParaRPr lang="en-US" sz="22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endParaRPr lang="en-US" dirty="0"/>
          </a:p>
        </p:txBody>
      </p:sp>
      <p:sp>
        <p:nvSpPr>
          <p:cNvPr id="3" name="Content Placeholder 2"/>
          <p:cNvSpPr>
            <a:spLocks noGrp="1"/>
          </p:cNvSpPr>
          <p:nvPr>
            <p:ph idx="1"/>
          </p:nvPr>
        </p:nvSpPr>
        <p:spPr>
          <a:xfrm>
            <a:off x="457200" y="685800"/>
            <a:ext cx="8229600" cy="5440363"/>
          </a:xfrm>
        </p:spPr>
        <p:txBody>
          <a:bodyPr>
            <a:normAutofit/>
          </a:bodyPr>
          <a:lstStyle/>
          <a:p>
            <a:pPr lvl="0">
              <a:buNone/>
            </a:pPr>
            <a:r>
              <a:rPr lang="en-US" sz="2400" b="1" u="sng" dirty="0" smtClean="0"/>
              <a:t>For a variable to be a confounder</a:t>
            </a:r>
          </a:p>
          <a:p>
            <a:pPr lvl="0">
              <a:buNone/>
            </a:pPr>
            <a:endParaRPr lang="en-US" sz="2400" dirty="0" smtClean="0"/>
          </a:p>
          <a:p>
            <a:pPr lvl="0"/>
            <a:r>
              <a:rPr lang="en-US" sz="2400" dirty="0" smtClean="0"/>
              <a:t>It should be a known risk factor for the disease or the outcome</a:t>
            </a:r>
          </a:p>
          <a:p>
            <a:pPr lvl="0">
              <a:buNone/>
            </a:pPr>
            <a:endParaRPr lang="en-US" sz="2400" dirty="0" smtClean="0"/>
          </a:p>
          <a:p>
            <a:pPr lvl="0"/>
            <a:r>
              <a:rPr lang="en-US" sz="2400" dirty="0" smtClean="0"/>
              <a:t>It should be associated with the exposure</a:t>
            </a:r>
          </a:p>
          <a:p>
            <a:pPr lvl="0">
              <a:buNone/>
            </a:pPr>
            <a:endParaRPr lang="en-US" sz="2400" dirty="0" smtClean="0"/>
          </a:p>
          <a:p>
            <a:pPr lvl="0"/>
            <a:r>
              <a:rPr lang="en-US" sz="2400" dirty="0" smtClean="0"/>
              <a:t>It should not be in direct chain or linked between the exposure and outcome</a:t>
            </a:r>
          </a:p>
          <a:p>
            <a:pPr lvl="0">
              <a:buNone/>
            </a:pPr>
            <a:endParaRPr lang="en-US" sz="2400" dirty="0" smtClean="0"/>
          </a:p>
          <a:p>
            <a:r>
              <a:rPr lang="en-US" sz="2400" dirty="0" smtClean="0"/>
              <a:t>It should be differentially distributed in the two group</a:t>
            </a:r>
            <a:endParaRPr lang="en-US" sz="24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ormAutofit fontScale="90000"/>
          </a:bodyPr>
          <a:lstStyle/>
          <a:p>
            <a:r>
              <a:rPr lang="en-US" sz="2400" b="1" dirty="0" smtClean="0"/>
              <a:t>Hypothetical case control study to evaluate association between HTN and CHD</a:t>
            </a:r>
            <a:endParaRPr lang="en-US" sz="2400" b="1" dirty="0"/>
          </a:p>
        </p:txBody>
      </p:sp>
      <p:graphicFrame>
        <p:nvGraphicFramePr>
          <p:cNvPr id="4" name="Content Placeholder 3"/>
          <p:cNvGraphicFramePr>
            <a:graphicFrameLocks noGrp="1"/>
          </p:cNvGraphicFramePr>
          <p:nvPr>
            <p:ph idx="1"/>
          </p:nvPr>
        </p:nvGraphicFramePr>
        <p:xfrm>
          <a:off x="685800" y="1447800"/>
          <a:ext cx="4419600" cy="1828800"/>
        </p:xfrm>
        <a:graphic>
          <a:graphicData uri="http://schemas.openxmlformats.org/drawingml/2006/table">
            <a:tbl>
              <a:tblPr firstRow="1" bandRow="1">
                <a:tableStyleId>{5C22544A-7EE6-4342-B048-85BDC9FD1C3A}</a:tableStyleId>
              </a:tblPr>
              <a:tblGrid>
                <a:gridCol w="1473200"/>
                <a:gridCol w="1473200"/>
                <a:gridCol w="1473200"/>
              </a:tblGrid>
              <a:tr h="457200">
                <a:tc>
                  <a:txBody>
                    <a:bodyPr/>
                    <a:lstStyle/>
                    <a:p>
                      <a:pPr marL="0" marR="0" algn="just">
                        <a:lnSpc>
                          <a:spcPct val="150000"/>
                        </a:lnSpc>
                        <a:spcBef>
                          <a:spcPts val="0"/>
                        </a:spcBef>
                        <a:spcAft>
                          <a:spcPts val="0"/>
                        </a:spcAft>
                      </a:pPr>
                      <a:r>
                        <a:rPr lang="en-US" sz="1400" b="1" dirty="0">
                          <a:latin typeface="Times New Roman"/>
                          <a:ea typeface="Times New Roman"/>
                          <a:cs typeface="Times New Roman"/>
                        </a:rPr>
                        <a:t>Exposed (HTN)</a:t>
                      </a:r>
                      <a:endParaRPr lang="en-US" sz="1400" b="1" dirty="0">
                        <a:latin typeface="Calibri"/>
                        <a:ea typeface="Times New Roman"/>
                        <a:cs typeface="Times New Roman"/>
                      </a:endParaRPr>
                    </a:p>
                  </a:txBody>
                  <a:tcPr marL="68580" marR="68580" marT="0" marB="0"/>
                </a:tc>
                <a:tc>
                  <a:txBody>
                    <a:bodyPr/>
                    <a:lstStyle/>
                    <a:p>
                      <a:pPr marL="0" marR="0" algn="just">
                        <a:lnSpc>
                          <a:spcPct val="150000"/>
                        </a:lnSpc>
                        <a:spcBef>
                          <a:spcPts val="0"/>
                        </a:spcBef>
                        <a:spcAft>
                          <a:spcPts val="0"/>
                        </a:spcAft>
                      </a:pPr>
                      <a:r>
                        <a:rPr lang="en-US" sz="1400" b="1">
                          <a:latin typeface="Times New Roman"/>
                          <a:ea typeface="Times New Roman"/>
                          <a:cs typeface="Times New Roman"/>
                        </a:rPr>
                        <a:t>Cases (CHD+)</a:t>
                      </a:r>
                      <a:endParaRPr lang="en-US" sz="1400" b="1">
                        <a:latin typeface="Calibri"/>
                        <a:ea typeface="Times New Roman"/>
                        <a:cs typeface="Times New Roman"/>
                      </a:endParaRPr>
                    </a:p>
                  </a:txBody>
                  <a:tcPr marL="68580" marR="68580" marT="0" marB="0"/>
                </a:tc>
                <a:tc>
                  <a:txBody>
                    <a:bodyPr/>
                    <a:lstStyle/>
                    <a:p>
                      <a:pPr marL="0" marR="0" algn="just">
                        <a:lnSpc>
                          <a:spcPct val="150000"/>
                        </a:lnSpc>
                        <a:spcBef>
                          <a:spcPts val="0"/>
                        </a:spcBef>
                        <a:spcAft>
                          <a:spcPts val="0"/>
                        </a:spcAft>
                      </a:pPr>
                      <a:r>
                        <a:rPr lang="en-US" sz="1400" b="1">
                          <a:latin typeface="Times New Roman"/>
                          <a:ea typeface="Times New Roman"/>
                          <a:cs typeface="Times New Roman"/>
                        </a:rPr>
                        <a:t>Control (CHD -)</a:t>
                      </a:r>
                      <a:endParaRPr lang="en-US" sz="1400" b="1">
                        <a:latin typeface="Calibri"/>
                        <a:ea typeface="Times New Roman"/>
                        <a:cs typeface="Times New Roman"/>
                      </a:endParaRPr>
                    </a:p>
                  </a:txBody>
                  <a:tcPr marL="68580" marR="68580" marT="0" marB="0"/>
                </a:tc>
              </a:tr>
              <a:tr h="457200">
                <a:tc>
                  <a:txBody>
                    <a:bodyPr/>
                    <a:lstStyle/>
                    <a:p>
                      <a:pPr marL="0" marR="0" algn="just">
                        <a:lnSpc>
                          <a:spcPct val="150000"/>
                        </a:lnSpc>
                        <a:spcBef>
                          <a:spcPts val="0"/>
                        </a:spcBef>
                        <a:spcAft>
                          <a:spcPts val="0"/>
                        </a:spcAft>
                      </a:pPr>
                      <a:r>
                        <a:rPr lang="en-US" sz="1400" b="1" dirty="0">
                          <a:latin typeface="Times New Roman"/>
                          <a:ea typeface="Times New Roman"/>
                          <a:cs typeface="Times New Roman"/>
                        </a:rPr>
                        <a:t>Yes </a:t>
                      </a:r>
                      <a:endParaRPr lang="en-US" sz="1400" b="1" dirty="0">
                        <a:latin typeface="Calibri"/>
                        <a:ea typeface="Times New Roman"/>
                        <a:cs typeface="Times New Roman"/>
                      </a:endParaRPr>
                    </a:p>
                  </a:txBody>
                  <a:tcPr marL="68580" marR="68580" marT="0" marB="0"/>
                </a:tc>
                <a:tc>
                  <a:txBody>
                    <a:bodyPr/>
                    <a:lstStyle/>
                    <a:p>
                      <a:pPr marL="0" marR="0" algn="just">
                        <a:lnSpc>
                          <a:spcPct val="150000"/>
                        </a:lnSpc>
                        <a:spcBef>
                          <a:spcPts val="0"/>
                        </a:spcBef>
                        <a:spcAft>
                          <a:spcPts val="0"/>
                        </a:spcAft>
                      </a:pPr>
                      <a:r>
                        <a:rPr lang="en-US" sz="1400" b="1">
                          <a:latin typeface="Times New Roman"/>
                          <a:ea typeface="Times New Roman"/>
                          <a:cs typeface="Times New Roman"/>
                        </a:rPr>
                        <a:t>30</a:t>
                      </a:r>
                      <a:endParaRPr lang="en-US" sz="1400" b="1">
                        <a:latin typeface="Calibri"/>
                        <a:ea typeface="Times New Roman"/>
                        <a:cs typeface="Times New Roman"/>
                      </a:endParaRPr>
                    </a:p>
                  </a:txBody>
                  <a:tcPr marL="68580" marR="68580" marT="0" marB="0"/>
                </a:tc>
                <a:tc>
                  <a:txBody>
                    <a:bodyPr/>
                    <a:lstStyle/>
                    <a:p>
                      <a:pPr marL="0" marR="0" algn="just">
                        <a:lnSpc>
                          <a:spcPct val="150000"/>
                        </a:lnSpc>
                        <a:spcBef>
                          <a:spcPts val="0"/>
                        </a:spcBef>
                        <a:spcAft>
                          <a:spcPts val="0"/>
                        </a:spcAft>
                      </a:pPr>
                      <a:r>
                        <a:rPr lang="en-US" sz="1400" b="1">
                          <a:latin typeface="Times New Roman"/>
                          <a:ea typeface="Times New Roman"/>
                          <a:cs typeface="Times New Roman"/>
                        </a:rPr>
                        <a:t>18</a:t>
                      </a:r>
                      <a:endParaRPr lang="en-US" sz="1400" b="1">
                        <a:latin typeface="Calibri"/>
                        <a:ea typeface="Times New Roman"/>
                        <a:cs typeface="Times New Roman"/>
                      </a:endParaRPr>
                    </a:p>
                  </a:txBody>
                  <a:tcPr marL="68580" marR="68580" marT="0" marB="0"/>
                </a:tc>
              </a:tr>
              <a:tr h="457200">
                <a:tc>
                  <a:txBody>
                    <a:bodyPr/>
                    <a:lstStyle/>
                    <a:p>
                      <a:pPr marL="0" marR="0" algn="just">
                        <a:lnSpc>
                          <a:spcPct val="150000"/>
                        </a:lnSpc>
                        <a:spcBef>
                          <a:spcPts val="0"/>
                        </a:spcBef>
                        <a:spcAft>
                          <a:spcPts val="0"/>
                        </a:spcAft>
                      </a:pPr>
                      <a:r>
                        <a:rPr lang="en-US" sz="1400" b="1" dirty="0">
                          <a:latin typeface="Times New Roman"/>
                          <a:ea typeface="Times New Roman"/>
                          <a:cs typeface="Times New Roman"/>
                        </a:rPr>
                        <a:t>No </a:t>
                      </a:r>
                      <a:endParaRPr lang="en-US" sz="1400" b="1" dirty="0">
                        <a:latin typeface="Calibri"/>
                        <a:ea typeface="Times New Roman"/>
                        <a:cs typeface="Times New Roman"/>
                      </a:endParaRPr>
                    </a:p>
                  </a:txBody>
                  <a:tcPr marL="68580" marR="68580" marT="0" marB="0"/>
                </a:tc>
                <a:tc>
                  <a:txBody>
                    <a:bodyPr/>
                    <a:lstStyle/>
                    <a:p>
                      <a:pPr marL="0" marR="0" algn="just">
                        <a:lnSpc>
                          <a:spcPct val="150000"/>
                        </a:lnSpc>
                        <a:spcBef>
                          <a:spcPts val="0"/>
                        </a:spcBef>
                        <a:spcAft>
                          <a:spcPts val="0"/>
                        </a:spcAft>
                      </a:pPr>
                      <a:r>
                        <a:rPr lang="en-US" sz="1400" b="1">
                          <a:latin typeface="Times New Roman"/>
                          <a:ea typeface="Times New Roman"/>
                          <a:cs typeface="Times New Roman"/>
                        </a:rPr>
                        <a:t>70</a:t>
                      </a:r>
                      <a:endParaRPr lang="en-US" sz="1400" b="1">
                        <a:latin typeface="Calibri"/>
                        <a:ea typeface="Times New Roman"/>
                        <a:cs typeface="Times New Roman"/>
                      </a:endParaRPr>
                    </a:p>
                  </a:txBody>
                  <a:tcPr marL="68580" marR="68580" marT="0" marB="0"/>
                </a:tc>
                <a:tc>
                  <a:txBody>
                    <a:bodyPr/>
                    <a:lstStyle/>
                    <a:p>
                      <a:pPr marL="0" marR="0" algn="just">
                        <a:lnSpc>
                          <a:spcPct val="150000"/>
                        </a:lnSpc>
                        <a:spcBef>
                          <a:spcPts val="0"/>
                        </a:spcBef>
                        <a:spcAft>
                          <a:spcPts val="0"/>
                        </a:spcAft>
                      </a:pPr>
                      <a:r>
                        <a:rPr lang="en-US" sz="1400" b="1">
                          <a:latin typeface="Times New Roman"/>
                          <a:ea typeface="Times New Roman"/>
                          <a:cs typeface="Times New Roman"/>
                        </a:rPr>
                        <a:t>82</a:t>
                      </a:r>
                      <a:endParaRPr lang="en-US" sz="1400" b="1">
                        <a:latin typeface="Calibri"/>
                        <a:ea typeface="Times New Roman"/>
                        <a:cs typeface="Times New Roman"/>
                      </a:endParaRPr>
                    </a:p>
                  </a:txBody>
                  <a:tcPr marL="68580" marR="68580" marT="0" marB="0"/>
                </a:tc>
              </a:tr>
              <a:tr h="457200">
                <a:tc>
                  <a:txBody>
                    <a:bodyPr/>
                    <a:lstStyle/>
                    <a:p>
                      <a:pPr marL="0" marR="0" algn="just">
                        <a:lnSpc>
                          <a:spcPct val="150000"/>
                        </a:lnSpc>
                        <a:spcBef>
                          <a:spcPts val="0"/>
                        </a:spcBef>
                        <a:spcAft>
                          <a:spcPts val="0"/>
                        </a:spcAft>
                      </a:pPr>
                      <a:r>
                        <a:rPr lang="en-US" sz="1400" b="1" dirty="0">
                          <a:latin typeface="Times New Roman"/>
                          <a:ea typeface="Times New Roman"/>
                          <a:cs typeface="Times New Roman"/>
                        </a:rPr>
                        <a:t>Total </a:t>
                      </a:r>
                      <a:endParaRPr lang="en-US" sz="1400" b="1" dirty="0">
                        <a:latin typeface="Calibri"/>
                        <a:ea typeface="Times New Roman"/>
                        <a:cs typeface="Times New Roman"/>
                      </a:endParaRPr>
                    </a:p>
                  </a:txBody>
                  <a:tcPr marL="68580" marR="68580" marT="0" marB="0"/>
                </a:tc>
                <a:tc>
                  <a:txBody>
                    <a:bodyPr/>
                    <a:lstStyle/>
                    <a:p>
                      <a:pPr marL="0" marR="0" algn="just">
                        <a:lnSpc>
                          <a:spcPct val="150000"/>
                        </a:lnSpc>
                        <a:spcBef>
                          <a:spcPts val="0"/>
                        </a:spcBef>
                        <a:spcAft>
                          <a:spcPts val="0"/>
                        </a:spcAft>
                      </a:pPr>
                      <a:r>
                        <a:rPr lang="en-US" sz="1400" b="1" dirty="0">
                          <a:latin typeface="Times New Roman"/>
                          <a:ea typeface="Times New Roman"/>
                          <a:cs typeface="Times New Roman"/>
                        </a:rPr>
                        <a:t>100</a:t>
                      </a:r>
                      <a:endParaRPr lang="en-US" sz="1400" b="1" dirty="0">
                        <a:latin typeface="Calibri"/>
                        <a:ea typeface="Times New Roman"/>
                        <a:cs typeface="Times New Roman"/>
                      </a:endParaRPr>
                    </a:p>
                  </a:txBody>
                  <a:tcPr marL="68580" marR="68580" marT="0" marB="0"/>
                </a:tc>
                <a:tc>
                  <a:txBody>
                    <a:bodyPr/>
                    <a:lstStyle/>
                    <a:p>
                      <a:pPr marL="0" marR="0" algn="just">
                        <a:lnSpc>
                          <a:spcPct val="150000"/>
                        </a:lnSpc>
                        <a:spcBef>
                          <a:spcPts val="0"/>
                        </a:spcBef>
                        <a:spcAft>
                          <a:spcPts val="0"/>
                        </a:spcAft>
                      </a:pPr>
                      <a:r>
                        <a:rPr lang="en-US" sz="1400" b="1" dirty="0">
                          <a:latin typeface="Times New Roman"/>
                          <a:ea typeface="Times New Roman"/>
                          <a:cs typeface="Times New Roman"/>
                        </a:rPr>
                        <a:t>100</a:t>
                      </a:r>
                      <a:endParaRPr lang="en-US" sz="1400" b="1" dirty="0">
                        <a:latin typeface="Calibri"/>
                        <a:ea typeface="Times New Roman"/>
                        <a:cs typeface="Times New Roman"/>
                      </a:endParaRPr>
                    </a:p>
                  </a:txBody>
                  <a:tcPr marL="68580" marR="68580" marT="0" marB="0"/>
                </a:tc>
              </a:tr>
            </a:tbl>
          </a:graphicData>
        </a:graphic>
      </p:graphicFrame>
      <p:sp>
        <p:nvSpPr>
          <p:cNvPr id="5" name="Oval 4"/>
          <p:cNvSpPr/>
          <p:nvPr/>
        </p:nvSpPr>
        <p:spPr>
          <a:xfrm>
            <a:off x="6019800" y="1905000"/>
            <a:ext cx="2057400"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248400" y="2057401"/>
            <a:ext cx="1600200" cy="461665"/>
          </a:xfrm>
          <a:prstGeom prst="rect">
            <a:avLst/>
          </a:prstGeom>
          <a:noFill/>
        </p:spPr>
        <p:txBody>
          <a:bodyPr wrap="square" rtlCol="0">
            <a:spAutoFit/>
          </a:bodyPr>
          <a:lstStyle/>
          <a:p>
            <a:r>
              <a:rPr lang="en-US" sz="2400" dirty="0" smtClean="0"/>
              <a:t>OR= 1.96</a:t>
            </a:r>
            <a:endParaRPr lang="en-US" sz="2400" dirty="0"/>
          </a:p>
        </p:txBody>
      </p:sp>
      <p:sp>
        <p:nvSpPr>
          <p:cNvPr id="7" name="TextBox 6"/>
          <p:cNvSpPr txBox="1"/>
          <p:nvPr/>
        </p:nvSpPr>
        <p:spPr>
          <a:xfrm>
            <a:off x="609600" y="4267200"/>
            <a:ext cx="7848600" cy="369332"/>
          </a:xfrm>
          <a:prstGeom prst="rect">
            <a:avLst/>
          </a:prstGeom>
          <a:noFill/>
        </p:spPr>
        <p:txBody>
          <a:bodyPr wrap="square" rtlCol="0">
            <a:spAutoFit/>
          </a:bodyPr>
          <a:lstStyle/>
          <a:p>
            <a:r>
              <a:rPr lang="en-US" dirty="0" smtClean="0"/>
              <a:t>Table ; distribution of cases and control by age</a:t>
            </a:r>
            <a:endParaRPr lang="en-US" dirty="0"/>
          </a:p>
        </p:txBody>
      </p:sp>
      <p:graphicFrame>
        <p:nvGraphicFramePr>
          <p:cNvPr id="8" name="Table 7"/>
          <p:cNvGraphicFramePr>
            <a:graphicFrameLocks noGrp="1"/>
          </p:cNvGraphicFramePr>
          <p:nvPr/>
        </p:nvGraphicFramePr>
        <p:xfrm>
          <a:off x="685800" y="4724400"/>
          <a:ext cx="4953000" cy="1447800"/>
        </p:xfrm>
        <a:graphic>
          <a:graphicData uri="http://schemas.openxmlformats.org/drawingml/2006/table">
            <a:tbl>
              <a:tblPr firstRow="1" bandRow="1">
                <a:tableStyleId>{5C22544A-7EE6-4342-B048-85BDC9FD1C3A}</a:tableStyleId>
              </a:tblPr>
              <a:tblGrid>
                <a:gridCol w="1651000"/>
                <a:gridCol w="1651000"/>
                <a:gridCol w="1651000"/>
              </a:tblGrid>
              <a:tr h="361950">
                <a:tc>
                  <a:txBody>
                    <a:bodyPr/>
                    <a:lstStyle/>
                    <a:p>
                      <a:pPr marL="0" marR="0" algn="just">
                        <a:lnSpc>
                          <a:spcPct val="150000"/>
                        </a:lnSpc>
                        <a:spcBef>
                          <a:spcPts val="0"/>
                        </a:spcBef>
                        <a:spcAft>
                          <a:spcPts val="0"/>
                        </a:spcAft>
                      </a:pPr>
                      <a:r>
                        <a:rPr lang="en-US" sz="1400" b="1" dirty="0">
                          <a:latin typeface="Times New Roman"/>
                          <a:ea typeface="Times New Roman"/>
                          <a:cs typeface="Times New Roman"/>
                        </a:rPr>
                        <a:t>Age (yr)</a:t>
                      </a:r>
                      <a:endParaRPr lang="en-US" sz="1400" b="1" dirty="0">
                        <a:latin typeface="Calibri"/>
                        <a:ea typeface="Times New Roman"/>
                        <a:cs typeface="Times New Roman"/>
                      </a:endParaRPr>
                    </a:p>
                  </a:txBody>
                  <a:tcPr marL="68580" marR="68580" marT="0" marB="0"/>
                </a:tc>
                <a:tc>
                  <a:txBody>
                    <a:bodyPr/>
                    <a:lstStyle/>
                    <a:p>
                      <a:pPr marL="0" marR="0" algn="just">
                        <a:lnSpc>
                          <a:spcPct val="150000"/>
                        </a:lnSpc>
                        <a:spcBef>
                          <a:spcPts val="0"/>
                        </a:spcBef>
                        <a:spcAft>
                          <a:spcPts val="0"/>
                        </a:spcAft>
                      </a:pPr>
                      <a:r>
                        <a:rPr lang="en-US" sz="1400" b="1">
                          <a:latin typeface="Times New Roman"/>
                          <a:ea typeface="Times New Roman"/>
                          <a:cs typeface="Times New Roman"/>
                        </a:rPr>
                        <a:t>Cases (CHD+)</a:t>
                      </a:r>
                      <a:endParaRPr lang="en-US" sz="1400" b="1">
                        <a:latin typeface="Calibri"/>
                        <a:ea typeface="Times New Roman"/>
                        <a:cs typeface="Times New Roman"/>
                      </a:endParaRPr>
                    </a:p>
                  </a:txBody>
                  <a:tcPr marL="68580" marR="68580" marT="0" marB="0"/>
                </a:tc>
                <a:tc>
                  <a:txBody>
                    <a:bodyPr/>
                    <a:lstStyle/>
                    <a:p>
                      <a:pPr marL="0" marR="0" algn="just">
                        <a:lnSpc>
                          <a:spcPct val="150000"/>
                        </a:lnSpc>
                        <a:spcBef>
                          <a:spcPts val="0"/>
                        </a:spcBef>
                        <a:spcAft>
                          <a:spcPts val="0"/>
                        </a:spcAft>
                      </a:pPr>
                      <a:r>
                        <a:rPr lang="en-US" sz="1400" b="1">
                          <a:latin typeface="Times New Roman"/>
                          <a:ea typeface="Times New Roman"/>
                          <a:cs typeface="Times New Roman"/>
                        </a:rPr>
                        <a:t>Controls (CHD-)</a:t>
                      </a:r>
                      <a:endParaRPr lang="en-US" sz="1400" b="1">
                        <a:latin typeface="Calibri"/>
                        <a:ea typeface="Times New Roman"/>
                        <a:cs typeface="Times New Roman"/>
                      </a:endParaRPr>
                    </a:p>
                  </a:txBody>
                  <a:tcPr marL="68580" marR="68580" marT="0" marB="0"/>
                </a:tc>
              </a:tr>
              <a:tr h="361950">
                <a:tc>
                  <a:txBody>
                    <a:bodyPr/>
                    <a:lstStyle/>
                    <a:p>
                      <a:pPr marL="0" marR="0" algn="just">
                        <a:lnSpc>
                          <a:spcPct val="150000"/>
                        </a:lnSpc>
                        <a:spcBef>
                          <a:spcPts val="0"/>
                        </a:spcBef>
                        <a:spcAft>
                          <a:spcPts val="0"/>
                        </a:spcAft>
                      </a:pPr>
                      <a:r>
                        <a:rPr lang="en-US" sz="1400" b="1" dirty="0">
                          <a:latin typeface="Times New Roman"/>
                          <a:ea typeface="Times New Roman"/>
                          <a:cs typeface="Times New Roman"/>
                        </a:rPr>
                        <a:t>&lt;40</a:t>
                      </a:r>
                      <a:endParaRPr lang="en-US" sz="1400" b="1" dirty="0">
                        <a:latin typeface="Calibri"/>
                        <a:ea typeface="Times New Roman"/>
                        <a:cs typeface="Times New Roman"/>
                      </a:endParaRPr>
                    </a:p>
                  </a:txBody>
                  <a:tcPr marL="68580" marR="68580" marT="0" marB="0"/>
                </a:tc>
                <a:tc>
                  <a:txBody>
                    <a:bodyPr/>
                    <a:lstStyle/>
                    <a:p>
                      <a:pPr marL="0" marR="0" algn="just">
                        <a:lnSpc>
                          <a:spcPct val="150000"/>
                        </a:lnSpc>
                        <a:spcBef>
                          <a:spcPts val="0"/>
                        </a:spcBef>
                        <a:spcAft>
                          <a:spcPts val="0"/>
                        </a:spcAft>
                      </a:pPr>
                      <a:r>
                        <a:rPr lang="en-US" sz="1400" b="1">
                          <a:latin typeface="Times New Roman"/>
                          <a:ea typeface="Times New Roman"/>
                          <a:cs typeface="Times New Roman"/>
                        </a:rPr>
                        <a:t>50</a:t>
                      </a:r>
                      <a:endParaRPr lang="en-US" sz="1400" b="1">
                        <a:latin typeface="Calibri"/>
                        <a:ea typeface="Times New Roman"/>
                        <a:cs typeface="Times New Roman"/>
                      </a:endParaRPr>
                    </a:p>
                  </a:txBody>
                  <a:tcPr marL="68580" marR="68580" marT="0" marB="0"/>
                </a:tc>
                <a:tc>
                  <a:txBody>
                    <a:bodyPr/>
                    <a:lstStyle/>
                    <a:p>
                      <a:pPr marL="0" marR="0" algn="just">
                        <a:lnSpc>
                          <a:spcPct val="150000"/>
                        </a:lnSpc>
                        <a:spcBef>
                          <a:spcPts val="0"/>
                        </a:spcBef>
                        <a:spcAft>
                          <a:spcPts val="0"/>
                        </a:spcAft>
                      </a:pPr>
                      <a:r>
                        <a:rPr lang="en-US" sz="1400" b="1" dirty="0">
                          <a:latin typeface="Times New Roman"/>
                          <a:ea typeface="Times New Roman"/>
                          <a:cs typeface="Times New Roman"/>
                        </a:rPr>
                        <a:t>80</a:t>
                      </a:r>
                      <a:endParaRPr lang="en-US" sz="1400" b="1" dirty="0">
                        <a:latin typeface="Calibri"/>
                        <a:ea typeface="Times New Roman"/>
                        <a:cs typeface="Times New Roman"/>
                      </a:endParaRPr>
                    </a:p>
                  </a:txBody>
                  <a:tcPr marL="68580" marR="68580" marT="0" marB="0"/>
                </a:tc>
              </a:tr>
              <a:tr h="361950">
                <a:tc>
                  <a:txBody>
                    <a:bodyPr/>
                    <a:lstStyle/>
                    <a:p>
                      <a:pPr marL="0" marR="0" algn="just">
                        <a:lnSpc>
                          <a:spcPct val="150000"/>
                        </a:lnSpc>
                        <a:spcBef>
                          <a:spcPts val="0"/>
                        </a:spcBef>
                        <a:spcAft>
                          <a:spcPts val="0"/>
                        </a:spcAft>
                      </a:pPr>
                      <a:r>
                        <a:rPr lang="en-US" sz="1400" b="1" dirty="0">
                          <a:latin typeface="Times New Roman"/>
                          <a:ea typeface="Times New Roman"/>
                          <a:cs typeface="Times New Roman"/>
                        </a:rPr>
                        <a:t>≥40</a:t>
                      </a:r>
                      <a:endParaRPr lang="en-US" sz="1400" b="1" dirty="0">
                        <a:latin typeface="Calibri"/>
                        <a:ea typeface="Times New Roman"/>
                        <a:cs typeface="Times New Roman"/>
                      </a:endParaRPr>
                    </a:p>
                  </a:txBody>
                  <a:tcPr marL="68580" marR="68580" marT="0" marB="0"/>
                </a:tc>
                <a:tc>
                  <a:txBody>
                    <a:bodyPr/>
                    <a:lstStyle/>
                    <a:p>
                      <a:pPr marL="0" marR="0" algn="just">
                        <a:lnSpc>
                          <a:spcPct val="150000"/>
                        </a:lnSpc>
                        <a:spcBef>
                          <a:spcPts val="0"/>
                        </a:spcBef>
                        <a:spcAft>
                          <a:spcPts val="0"/>
                        </a:spcAft>
                      </a:pPr>
                      <a:r>
                        <a:rPr lang="en-US" sz="1400" b="1">
                          <a:latin typeface="Times New Roman"/>
                          <a:ea typeface="Times New Roman"/>
                          <a:cs typeface="Times New Roman"/>
                        </a:rPr>
                        <a:t>50</a:t>
                      </a:r>
                      <a:endParaRPr lang="en-US" sz="1400" b="1">
                        <a:latin typeface="Calibri"/>
                        <a:ea typeface="Times New Roman"/>
                        <a:cs typeface="Times New Roman"/>
                      </a:endParaRPr>
                    </a:p>
                  </a:txBody>
                  <a:tcPr marL="68580" marR="68580" marT="0" marB="0"/>
                </a:tc>
                <a:tc>
                  <a:txBody>
                    <a:bodyPr/>
                    <a:lstStyle/>
                    <a:p>
                      <a:pPr marL="0" marR="0" algn="just">
                        <a:lnSpc>
                          <a:spcPct val="150000"/>
                        </a:lnSpc>
                        <a:spcBef>
                          <a:spcPts val="0"/>
                        </a:spcBef>
                        <a:spcAft>
                          <a:spcPts val="0"/>
                        </a:spcAft>
                      </a:pPr>
                      <a:r>
                        <a:rPr lang="en-US" sz="1400" b="1">
                          <a:latin typeface="Times New Roman"/>
                          <a:ea typeface="Times New Roman"/>
                          <a:cs typeface="Times New Roman"/>
                        </a:rPr>
                        <a:t>20</a:t>
                      </a:r>
                      <a:endParaRPr lang="en-US" sz="1400" b="1">
                        <a:latin typeface="Calibri"/>
                        <a:ea typeface="Times New Roman"/>
                        <a:cs typeface="Times New Roman"/>
                      </a:endParaRPr>
                    </a:p>
                  </a:txBody>
                  <a:tcPr marL="68580" marR="68580" marT="0" marB="0"/>
                </a:tc>
              </a:tr>
              <a:tr h="361950">
                <a:tc>
                  <a:txBody>
                    <a:bodyPr/>
                    <a:lstStyle/>
                    <a:p>
                      <a:pPr marL="0" marR="0" algn="just">
                        <a:lnSpc>
                          <a:spcPct val="150000"/>
                        </a:lnSpc>
                        <a:spcBef>
                          <a:spcPts val="0"/>
                        </a:spcBef>
                        <a:spcAft>
                          <a:spcPts val="0"/>
                        </a:spcAft>
                      </a:pPr>
                      <a:r>
                        <a:rPr lang="en-US" sz="1400" b="1" dirty="0">
                          <a:latin typeface="Times New Roman"/>
                          <a:ea typeface="Times New Roman"/>
                          <a:cs typeface="Times New Roman"/>
                        </a:rPr>
                        <a:t>Total </a:t>
                      </a:r>
                      <a:endParaRPr lang="en-US" sz="1400" b="1" dirty="0">
                        <a:latin typeface="Calibri"/>
                        <a:ea typeface="Times New Roman"/>
                        <a:cs typeface="Times New Roman"/>
                      </a:endParaRPr>
                    </a:p>
                  </a:txBody>
                  <a:tcPr marL="68580" marR="68580" marT="0" marB="0"/>
                </a:tc>
                <a:tc>
                  <a:txBody>
                    <a:bodyPr/>
                    <a:lstStyle/>
                    <a:p>
                      <a:pPr marL="0" marR="0" algn="just">
                        <a:lnSpc>
                          <a:spcPct val="150000"/>
                        </a:lnSpc>
                        <a:spcBef>
                          <a:spcPts val="0"/>
                        </a:spcBef>
                        <a:spcAft>
                          <a:spcPts val="0"/>
                        </a:spcAft>
                      </a:pPr>
                      <a:r>
                        <a:rPr lang="en-US" sz="1400" b="1" dirty="0">
                          <a:latin typeface="Times New Roman"/>
                          <a:ea typeface="Times New Roman"/>
                          <a:cs typeface="Times New Roman"/>
                        </a:rPr>
                        <a:t>100</a:t>
                      </a:r>
                      <a:endParaRPr lang="en-US" sz="1400" b="1" dirty="0">
                        <a:latin typeface="Calibri"/>
                        <a:ea typeface="Times New Roman"/>
                        <a:cs typeface="Times New Roman"/>
                      </a:endParaRPr>
                    </a:p>
                  </a:txBody>
                  <a:tcPr marL="68580" marR="68580" marT="0" marB="0"/>
                </a:tc>
                <a:tc>
                  <a:txBody>
                    <a:bodyPr/>
                    <a:lstStyle/>
                    <a:p>
                      <a:pPr marL="0" marR="0" algn="just">
                        <a:lnSpc>
                          <a:spcPct val="150000"/>
                        </a:lnSpc>
                        <a:spcBef>
                          <a:spcPts val="0"/>
                        </a:spcBef>
                        <a:spcAft>
                          <a:spcPts val="0"/>
                        </a:spcAft>
                      </a:pPr>
                      <a:r>
                        <a:rPr lang="en-US" sz="1400" b="1" dirty="0">
                          <a:latin typeface="Times New Roman"/>
                          <a:ea typeface="Times New Roman"/>
                          <a:cs typeface="Times New Roman"/>
                        </a:rPr>
                        <a:t>100</a:t>
                      </a:r>
                      <a:endParaRPr lang="en-US" sz="1400" b="1" dirty="0">
                        <a:latin typeface="Calibri"/>
                        <a:ea typeface="Times New Roman"/>
                        <a:cs typeface="Times New Roman"/>
                      </a:endParaRPr>
                    </a:p>
                  </a:txBody>
                  <a:tcPr marL="68580" marR="68580" marT="0" marB="0"/>
                </a:tc>
              </a:tr>
            </a:tbl>
          </a:graphicData>
        </a:graphic>
      </p:graphicFrame>
      <p:sp>
        <p:nvSpPr>
          <p:cNvPr id="9" name="TextBox 8"/>
          <p:cNvSpPr txBox="1"/>
          <p:nvPr/>
        </p:nvSpPr>
        <p:spPr>
          <a:xfrm>
            <a:off x="5943600" y="4876800"/>
            <a:ext cx="3200400" cy="1200329"/>
          </a:xfrm>
          <a:prstGeom prst="rect">
            <a:avLst/>
          </a:prstGeom>
          <a:noFill/>
        </p:spPr>
        <p:txBody>
          <a:bodyPr wrap="square" rtlCol="0">
            <a:spAutoFit/>
          </a:bodyPr>
          <a:lstStyle/>
          <a:p>
            <a:r>
              <a:rPr lang="en-US" dirty="0" smtClean="0"/>
              <a:t>80% of control are younger than 40 yrs of age .</a:t>
            </a:r>
          </a:p>
          <a:p>
            <a:r>
              <a:rPr lang="en-US" dirty="0" smtClean="0"/>
              <a:t>50% of cases are more than 40years. </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34112"/>
          </a:xfrm>
        </p:spPr>
        <p:txBody>
          <a:bodyPr>
            <a:normAutofit fontScale="90000"/>
          </a:bodyPr>
          <a:lstStyle/>
          <a:p>
            <a:endParaRPr lang="en-US" dirty="0"/>
          </a:p>
        </p:txBody>
      </p:sp>
      <p:graphicFrame>
        <p:nvGraphicFramePr>
          <p:cNvPr id="4" name="Content Placeholder 3"/>
          <p:cNvGraphicFramePr>
            <a:graphicFrameLocks noGrp="1"/>
          </p:cNvGraphicFramePr>
          <p:nvPr>
            <p:ph idx="1"/>
          </p:nvPr>
        </p:nvGraphicFramePr>
        <p:xfrm>
          <a:off x="762000" y="1295400"/>
          <a:ext cx="5486400" cy="1381760"/>
        </p:xfrm>
        <a:graphic>
          <a:graphicData uri="http://schemas.openxmlformats.org/drawingml/2006/table">
            <a:tbl>
              <a:tblPr firstRow="1" bandRow="1">
                <a:tableStyleId>{5C22544A-7EE6-4342-B048-85BDC9FD1C3A}</a:tableStyleId>
              </a:tblPr>
              <a:tblGrid>
                <a:gridCol w="1097280"/>
                <a:gridCol w="1097280"/>
                <a:gridCol w="1097280"/>
                <a:gridCol w="1097280"/>
                <a:gridCol w="1097280"/>
              </a:tblGrid>
              <a:tr h="370840">
                <a:tc>
                  <a:txBody>
                    <a:bodyPr/>
                    <a:lstStyle/>
                    <a:p>
                      <a:pPr marL="0" marR="0" algn="just">
                        <a:lnSpc>
                          <a:spcPct val="150000"/>
                        </a:lnSpc>
                        <a:spcBef>
                          <a:spcPts val="0"/>
                        </a:spcBef>
                        <a:spcAft>
                          <a:spcPts val="0"/>
                        </a:spcAft>
                      </a:pPr>
                      <a:r>
                        <a:rPr lang="en-US" sz="1400" b="1" dirty="0">
                          <a:latin typeface="Times New Roman"/>
                          <a:ea typeface="Times New Roman"/>
                          <a:cs typeface="Times New Roman"/>
                        </a:rPr>
                        <a:t>Age </a:t>
                      </a:r>
                      <a:endParaRPr lang="en-US" sz="1400" b="1" dirty="0">
                        <a:latin typeface="Calibri"/>
                        <a:ea typeface="Times New Roman"/>
                        <a:cs typeface="Times New Roman"/>
                      </a:endParaRPr>
                    </a:p>
                  </a:txBody>
                  <a:tcPr marL="68580" marR="68580" marT="0" marB="0"/>
                </a:tc>
                <a:tc>
                  <a:txBody>
                    <a:bodyPr/>
                    <a:lstStyle/>
                    <a:p>
                      <a:pPr marL="0" marR="0" algn="just">
                        <a:lnSpc>
                          <a:spcPct val="150000"/>
                        </a:lnSpc>
                        <a:spcBef>
                          <a:spcPts val="0"/>
                        </a:spcBef>
                        <a:spcAft>
                          <a:spcPts val="0"/>
                        </a:spcAft>
                      </a:pPr>
                      <a:r>
                        <a:rPr lang="en-US" sz="1400" b="1">
                          <a:latin typeface="Times New Roman"/>
                          <a:ea typeface="Times New Roman"/>
                          <a:cs typeface="Times New Roman"/>
                        </a:rPr>
                        <a:t>Total </a:t>
                      </a:r>
                      <a:endParaRPr lang="en-US" sz="1400" b="1">
                        <a:latin typeface="Calibri"/>
                        <a:ea typeface="Times New Roman"/>
                        <a:cs typeface="Times New Roman"/>
                      </a:endParaRPr>
                    </a:p>
                  </a:txBody>
                  <a:tcPr marL="68580" marR="68580" marT="0" marB="0"/>
                </a:tc>
                <a:tc>
                  <a:txBody>
                    <a:bodyPr/>
                    <a:lstStyle/>
                    <a:p>
                      <a:pPr marL="0" marR="0" algn="just">
                        <a:lnSpc>
                          <a:spcPct val="150000"/>
                        </a:lnSpc>
                        <a:spcBef>
                          <a:spcPts val="0"/>
                        </a:spcBef>
                        <a:spcAft>
                          <a:spcPts val="0"/>
                        </a:spcAft>
                      </a:pPr>
                      <a:r>
                        <a:rPr lang="en-US" sz="1400" b="1">
                          <a:latin typeface="Times New Roman"/>
                          <a:ea typeface="Times New Roman"/>
                          <a:cs typeface="Times New Roman"/>
                        </a:rPr>
                        <a:t>Exposed (HTN+)</a:t>
                      </a:r>
                      <a:endParaRPr lang="en-US" sz="1400" b="1">
                        <a:latin typeface="Calibri"/>
                        <a:ea typeface="Times New Roman"/>
                        <a:cs typeface="Times New Roman"/>
                      </a:endParaRPr>
                    </a:p>
                  </a:txBody>
                  <a:tcPr marL="68580" marR="68580" marT="0" marB="0"/>
                </a:tc>
                <a:tc>
                  <a:txBody>
                    <a:bodyPr/>
                    <a:lstStyle/>
                    <a:p>
                      <a:pPr marL="0" marR="0" algn="just">
                        <a:lnSpc>
                          <a:spcPct val="150000"/>
                        </a:lnSpc>
                        <a:spcBef>
                          <a:spcPts val="0"/>
                        </a:spcBef>
                        <a:spcAft>
                          <a:spcPts val="0"/>
                        </a:spcAft>
                      </a:pPr>
                      <a:r>
                        <a:rPr lang="en-US" sz="1400" b="1">
                          <a:latin typeface="Times New Roman"/>
                          <a:ea typeface="Times New Roman"/>
                          <a:cs typeface="Times New Roman"/>
                        </a:rPr>
                        <a:t>Not exposed</a:t>
                      </a:r>
                      <a:endParaRPr lang="en-US" sz="1400" b="1">
                        <a:latin typeface="Calibri"/>
                        <a:ea typeface="Times New Roman"/>
                        <a:cs typeface="Times New Roman"/>
                      </a:endParaRPr>
                    </a:p>
                    <a:p>
                      <a:pPr marL="0" marR="0" algn="just">
                        <a:lnSpc>
                          <a:spcPct val="150000"/>
                        </a:lnSpc>
                        <a:spcBef>
                          <a:spcPts val="0"/>
                        </a:spcBef>
                        <a:spcAft>
                          <a:spcPts val="0"/>
                        </a:spcAft>
                      </a:pPr>
                      <a:r>
                        <a:rPr lang="en-US" sz="1400" b="1">
                          <a:latin typeface="Times New Roman"/>
                          <a:ea typeface="Times New Roman"/>
                          <a:cs typeface="Times New Roman"/>
                        </a:rPr>
                        <a:t>(HTN-)</a:t>
                      </a:r>
                      <a:endParaRPr lang="en-US" sz="1400" b="1">
                        <a:latin typeface="Calibri"/>
                        <a:ea typeface="Times New Roman"/>
                        <a:cs typeface="Times New Roman"/>
                      </a:endParaRPr>
                    </a:p>
                  </a:txBody>
                  <a:tcPr marL="68580" marR="68580" marT="0" marB="0"/>
                </a:tc>
                <a:tc>
                  <a:txBody>
                    <a:bodyPr/>
                    <a:lstStyle/>
                    <a:p>
                      <a:pPr marL="0" marR="0" algn="just">
                        <a:lnSpc>
                          <a:spcPct val="150000"/>
                        </a:lnSpc>
                        <a:spcBef>
                          <a:spcPts val="0"/>
                        </a:spcBef>
                        <a:spcAft>
                          <a:spcPts val="0"/>
                        </a:spcAft>
                      </a:pPr>
                      <a:r>
                        <a:rPr lang="en-US" sz="1400" b="1" dirty="0">
                          <a:latin typeface="Times New Roman"/>
                          <a:ea typeface="Times New Roman"/>
                          <a:cs typeface="Times New Roman"/>
                        </a:rPr>
                        <a:t>%exposed </a:t>
                      </a:r>
                      <a:endParaRPr lang="en-US" sz="1400" b="1" dirty="0">
                        <a:latin typeface="Calibri"/>
                        <a:ea typeface="Times New Roman"/>
                        <a:cs typeface="Times New Roman"/>
                      </a:endParaRPr>
                    </a:p>
                    <a:p>
                      <a:pPr marL="0" marR="0" algn="just">
                        <a:lnSpc>
                          <a:spcPct val="150000"/>
                        </a:lnSpc>
                        <a:spcBef>
                          <a:spcPts val="0"/>
                        </a:spcBef>
                        <a:spcAft>
                          <a:spcPts val="0"/>
                        </a:spcAft>
                      </a:pPr>
                      <a:r>
                        <a:rPr lang="en-US" sz="1400" b="1" dirty="0">
                          <a:latin typeface="Times New Roman"/>
                          <a:ea typeface="Times New Roman"/>
                          <a:cs typeface="Times New Roman"/>
                        </a:rPr>
                        <a:t>(% HTN+)</a:t>
                      </a:r>
                      <a:endParaRPr lang="en-US" sz="1400" b="1" dirty="0">
                        <a:latin typeface="Calibri"/>
                        <a:ea typeface="Times New Roman"/>
                        <a:cs typeface="Times New Roman"/>
                      </a:endParaRPr>
                    </a:p>
                  </a:txBody>
                  <a:tcPr marL="68580" marR="68580" marT="0" marB="0"/>
                </a:tc>
              </a:tr>
              <a:tr h="370840">
                <a:tc>
                  <a:txBody>
                    <a:bodyPr/>
                    <a:lstStyle/>
                    <a:p>
                      <a:pPr marL="0" marR="0" algn="just">
                        <a:lnSpc>
                          <a:spcPct val="150000"/>
                        </a:lnSpc>
                        <a:spcBef>
                          <a:spcPts val="0"/>
                        </a:spcBef>
                        <a:spcAft>
                          <a:spcPts val="0"/>
                        </a:spcAft>
                      </a:pPr>
                      <a:r>
                        <a:rPr lang="en-US" sz="1400" b="1">
                          <a:latin typeface="Times New Roman"/>
                          <a:ea typeface="Times New Roman"/>
                          <a:cs typeface="Times New Roman"/>
                        </a:rPr>
                        <a:t>&lt;40</a:t>
                      </a:r>
                      <a:endParaRPr lang="en-US" sz="1400" b="1">
                        <a:latin typeface="Calibri"/>
                        <a:ea typeface="Times New Roman"/>
                        <a:cs typeface="Times New Roman"/>
                      </a:endParaRPr>
                    </a:p>
                  </a:txBody>
                  <a:tcPr marL="68580" marR="68580" marT="0" marB="0"/>
                </a:tc>
                <a:tc>
                  <a:txBody>
                    <a:bodyPr/>
                    <a:lstStyle/>
                    <a:p>
                      <a:pPr marL="0" marR="0" algn="just">
                        <a:lnSpc>
                          <a:spcPct val="150000"/>
                        </a:lnSpc>
                        <a:spcBef>
                          <a:spcPts val="0"/>
                        </a:spcBef>
                        <a:spcAft>
                          <a:spcPts val="0"/>
                        </a:spcAft>
                      </a:pPr>
                      <a:r>
                        <a:rPr lang="en-US" sz="1400" b="1" dirty="0">
                          <a:latin typeface="Times New Roman"/>
                          <a:ea typeface="Times New Roman"/>
                          <a:cs typeface="Times New Roman"/>
                        </a:rPr>
                        <a:t>130</a:t>
                      </a:r>
                      <a:endParaRPr lang="en-US" sz="1400" b="1" dirty="0">
                        <a:latin typeface="Calibri"/>
                        <a:ea typeface="Times New Roman"/>
                        <a:cs typeface="Times New Roman"/>
                      </a:endParaRPr>
                    </a:p>
                  </a:txBody>
                  <a:tcPr marL="68580" marR="68580" marT="0" marB="0"/>
                </a:tc>
                <a:tc>
                  <a:txBody>
                    <a:bodyPr/>
                    <a:lstStyle/>
                    <a:p>
                      <a:pPr marL="0" marR="0" algn="just">
                        <a:lnSpc>
                          <a:spcPct val="150000"/>
                        </a:lnSpc>
                        <a:spcBef>
                          <a:spcPts val="0"/>
                        </a:spcBef>
                        <a:spcAft>
                          <a:spcPts val="0"/>
                        </a:spcAft>
                      </a:pPr>
                      <a:r>
                        <a:rPr lang="en-US" sz="1400" b="1">
                          <a:latin typeface="Times New Roman"/>
                          <a:ea typeface="Times New Roman"/>
                          <a:cs typeface="Times New Roman"/>
                        </a:rPr>
                        <a:t>13</a:t>
                      </a:r>
                      <a:endParaRPr lang="en-US" sz="1400" b="1">
                        <a:latin typeface="Calibri"/>
                        <a:ea typeface="Times New Roman"/>
                        <a:cs typeface="Times New Roman"/>
                      </a:endParaRPr>
                    </a:p>
                  </a:txBody>
                  <a:tcPr marL="68580" marR="68580" marT="0" marB="0"/>
                </a:tc>
                <a:tc>
                  <a:txBody>
                    <a:bodyPr/>
                    <a:lstStyle/>
                    <a:p>
                      <a:pPr marL="0" marR="0" algn="just">
                        <a:lnSpc>
                          <a:spcPct val="150000"/>
                        </a:lnSpc>
                        <a:spcBef>
                          <a:spcPts val="0"/>
                        </a:spcBef>
                        <a:spcAft>
                          <a:spcPts val="0"/>
                        </a:spcAft>
                      </a:pPr>
                      <a:r>
                        <a:rPr lang="en-US" sz="1400" b="1">
                          <a:latin typeface="Times New Roman"/>
                          <a:ea typeface="Times New Roman"/>
                          <a:cs typeface="Times New Roman"/>
                        </a:rPr>
                        <a:t>117</a:t>
                      </a:r>
                      <a:endParaRPr lang="en-US" sz="1400" b="1">
                        <a:latin typeface="Calibri"/>
                        <a:ea typeface="Times New Roman"/>
                        <a:cs typeface="Times New Roman"/>
                      </a:endParaRPr>
                    </a:p>
                  </a:txBody>
                  <a:tcPr marL="68580" marR="68580" marT="0" marB="0"/>
                </a:tc>
                <a:tc>
                  <a:txBody>
                    <a:bodyPr/>
                    <a:lstStyle/>
                    <a:p>
                      <a:pPr marL="0" marR="0" algn="just">
                        <a:lnSpc>
                          <a:spcPct val="150000"/>
                        </a:lnSpc>
                        <a:spcBef>
                          <a:spcPts val="0"/>
                        </a:spcBef>
                        <a:spcAft>
                          <a:spcPts val="0"/>
                        </a:spcAft>
                      </a:pPr>
                      <a:r>
                        <a:rPr lang="en-US" sz="1400" b="1">
                          <a:latin typeface="Times New Roman"/>
                          <a:ea typeface="Times New Roman"/>
                          <a:cs typeface="Times New Roman"/>
                        </a:rPr>
                        <a:t>10</a:t>
                      </a:r>
                      <a:endParaRPr lang="en-US" sz="1400" b="1">
                        <a:latin typeface="Calibri"/>
                        <a:ea typeface="Times New Roman"/>
                        <a:cs typeface="Times New Roman"/>
                      </a:endParaRPr>
                    </a:p>
                  </a:txBody>
                  <a:tcPr marL="68580" marR="68580" marT="0" marB="0"/>
                </a:tc>
              </a:tr>
              <a:tr h="370840">
                <a:tc>
                  <a:txBody>
                    <a:bodyPr/>
                    <a:lstStyle/>
                    <a:p>
                      <a:pPr marL="0" marR="0" algn="just">
                        <a:lnSpc>
                          <a:spcPct val="150000"/>
                        </a:lnSpc>
                        <a:spcBef>
                          <a:spcPts val="0"/>
                        </a:spcBef>
                        <a:spcAft>
                          <a:spcPts val="0"/>
                        </a:spcAft>
                      </a:pPr>
                      <a:r>
                        <a:rPr lang="en-US" sz="1400" b="1">
                          <a:latin typeface="Times New Roman"/>
                          <a:ea typeface="Times New Roman"/>
                          <a:cs typeface="Times New Roman"/>
                        </a:rPr>
                        <a:t>≥40</a:t>
                      </a:r>
                      <a:endParaRPr lang="en-US" sz="1400" b="1">
                        <a:latin typeface="Calibri"/>
                        <a:ea typeface="Times New Roman"/>
                        <a:cs typeface="Times New Roman"/>
                      </a:endParaRPr>
                    </a:p>
                  </a:txBody>
                  <a:tcPr marL="68580" marR="68580" marT="0" marB="0"/>
                </a:tc>
                <a:tc>
                  <a:txBody>
                    <a:bodyPr/>
                    <a:lstStyle/>
                    <a:p>
                      <a:pPr marL="0" marR="0" algn="just">
                        <a:lnSpc>
                          <a:spcPct val="150000"/>
                        </a:lnSpc>
                        <a:spcBef>
                          <a:spcPts val="0"/>
                        </a:spcBef>
                        <a:spcAft>
                          <a:spcPts val="0"/>
                        </a:spcAft>
                      </a:pPr>
                      <a:r>
                        <a:rPr lang="en-US" sz="1400" b="1" dirty="0">
                          <a:latin typeface="Times New Roman"/>
                          <a:ea typeface="Times New Roman"/>
                          <a:cs typeface="Times New Roman"/>
                        </a:rPr>
                        <a:t>70</a:t>
                      </a:r>
                      <a:endParaRPr lang="en-US" sz="1400" b="1" dirty="0">
                        <a:latin typeface="Calibri"/>
                        <a:ea typeface="Times New Roman"/>
                        <a:cs typeface="Times New Roman"/>
                      </a:endParaRPr>
                    </a:p>
                  </a:txBody>
                  <a:tcPr marL="68580" marR="68580" marT="0" marB="0"/>
                </a:tc>
                <a:tc>
                  <a:txBody>
                    <a:bodyPr/>
                    <a:lstStyle/>
                    <a:p>
                      <a:pPr marL="0" marR="0" algn="just">
                        <a:lnSpc>
                          <a:spcPct val="150000"/>
                        </a:lnSpc>
                        <a:spcBef>
                          <a:spcPts val="0"/>
                        </a:spcBef>
                        <a:spcAft>
                          <a:spcPts val="0"/>
                        </a:spcAft>
                      </a:pPr>
                      <a:r>
                        <a:rPr lang="en-US" sz="1400" b="1" dirty="0">
                          <a:latin typeface="Times New Roman"/>
                          <a:ea typeface="Times New Roman"/>
                          <a:cs typeface="Times New Roman"/>
                        </a:rPr>
                        <a:t>35</a:t>
                      </a:r>
                      <a:endParaRPr lang="en-US" sz="1400" b="1" dirty="0">
                        <a:latin typeface="Calibri"/>
                        <a:ea typeface="Times New Roman"/>
                        <a:cs typeface="Times New Roman"/>
                      </a:endParaRPr>
                    </a:p>
                  </a:txBody>
                  <a:tcPr marL="68580" marR="68580" marT="0" marB="0"/>
                </a:tc>
                <a:tc>
                  <a:txBody>
                    <a:bodyPr/>
                    <a:lstStyle/>
                    <a:p>
                      <a:pPr marL="0" marR="0" algn="just">
                        <a:lnSpc>
                          <a:spcPct val="150000"/>
                        </a:lnSpc>
                        <a:spcBef>
                          <a:spcPts val="0"/>
                        </a:spcBef>
                        <a:spcAft>
                          <a:spcPts val="0"/>
                        </a:spcAft>
                      </a:pPr>
                      <a:r>
                        <a:rPr lang="en-US" sz="1400" b="1" dirty="0">
                          <a:latin typeface="Times New Roman"/>
                          <a:ea typeface="Times New Roman"/>
                          <a:cs typeface="Times New Roman"/>
                        </a:rPr>
                        <a:t>35</a:t>
                      </a:r>
                      <a:endParaRPr lang="en-US" sz="1400" b="1" dirty="0">
                        <a:latin typeface="Calibri"/>
                        <a:ea typeface="Times New Roman"/>
                        <a:cs typeface="Times New Roman"/>
                      </a:endParaRPr>
                    </a:p>
                  </a:txBody>
                  <a:tcPr marL="68580" marR="68580" marT="0" marB="0"/>
                </a:tc>
                <a:tc>
                  <a:txBody>
                    <a:bodyPr/>
                    <a:lstStyle/>
                    <a:p>
                      <a:pPr marL="0" marR="0" algn="just">
                        <a:lnSpc>
                          <a:spcPct val="150000"/>
                        </a:lnSpc>
                        <a:spcBef>
                          <a:spcPts val="0"/>
                        </a:spcBef>
                        <a:spcAft>
                          <a:spcPts val="0"/>
                        </a:spcAft>
                      </a:pPr>
                      <a:r>
                        <a:rPr lang="en-US" sz="1400" b="1" dirty="0">
                          <a:latin typeface="Times New Roman"/>
                          <a:ea typeface="Times New Roman"/>
                          <a:cs typeface="Times New Roman"/>
                        </a:rPr>
                        <a:t>50</a:t>
                      </a:r>
                      <a:endParaRPr lang="en-US" sz="1400" b="1" dirty="0">
                        <a:latin typeface="Calibri"/>
                        <a:ea typeface="Times New Roman"/>
                        <a:cs typeface="Times New Roman"/>
                      </a:endParaRPr>
                    </a:p>
                  </a:txBody>
                  <a:tcPr marL="68580" marR="68580" marT="0" marB="0"/>
                </a:tc>
              </a:tr>
            </a:tbl>
          </a:graphicData>
        </a:graphic>
      </p:graphicFrame>
      <p:graphicFrame>
        <p:nvGraphicFramePr>
          <p:cNvPr id="5" name="Table 4"/>
          <p:cNvGraphicFramePr>
            <a:graphicFrameLocks noGrp="1"/>
          </p:cNvGraphicFramePr>
          <p:nvPr/>
        </p:nvGraphicFramePr>
        <p:xfrm>
          <a:off x="762000" y="3886200"/>
          <a:ext cx="6553200" cy="2785872"/>
        </p:xfrm>
        <a:graphic>
          <a:graphicData uri="http://schemas.openxmlformats.org/drawingml/2006/table">
            <a:tbl>
              <a:tblPr firstRow="1" bandRow="1">
                <a:tableStyleId>{5C22544A-7EE6-4342-B048-85BDC9FD1C3A}</a:tableStyleId>
              </a:tblPr>
              <a:tblGrid>
                <a:gridCol w="1310640"/>
                <a:gridCol w="1310640"/>
                <a:gridCol w="1310640"/>
                <a:gridCol w="1310640"/>
                <a:gridCol w="1310640"/>
              </a:tblGrid>
              <a:tr h="370840">
                <a:tc>
                  <a:txBody>
                    <a:bodyPr/>
                    <a:lstStyle/>
                    <a:p>
                      <a:pPr marL="0" marR="0" algn="just">
                        <a:lnSpc>
                          <a:spcPct val="115000"/>
                        </a:lnSpc>
                        <a:spcBef>
                          <a:spcPts val="0"/>
                        </a:spcBef>
                        <a:spcAft>
                          <a:spcPts val="0"/>
                        </a:spcAft>
                      </a:pPr>
                      <a:r>
                        <a:rPr lang="en-US" sz="1600" b="1" dirty="0">
                          <a:latin typeface="Times New Roman"/>
                          <a:ea typeface="Times New Roman"/>
                          <a:cs typeface="Times New Roman"/>
                        </a:rPr>
                        <a:t>Age yrs</a:t>
                      </a:r>
                      <a:endParaRPr lang="en-US" sz="1600" b="1" dirty="0">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b="1">
                          <a:latin typeface="Times New Roman"/>
                          <a:ea typeface="Times New Roman"/>
                          <a:cs typeface="Times New Roman"/>
                        </a:rPr>
                        <a:t>Exposed (HTN)</a:t>
                      </a:r>
                      <a:endParaRPr lang="en-US" sz="1600" b="1">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b="1">
                          <a:latin typeface="Times New Roman"/>
                          <a:ea typeface="Times New Roman"/>
                          <a:cs typeface="Times New Roman"/>
                        </a:rPr>
                        <a:t>Case (CHD+)</a:t>
                      </a:r>
                      <a:endParaRPr lang="en-US" sz="1600" b="1">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b="1">
                          <a:latin typeface="Times New Roman"/>
                          <a:ea typeface="Times New Roman"/>
                          <a:cs typeface="Times New Roman"/>
                        </a:rPr>
                        <a:t>Control (CHD-)</a:t>
                      </a:r>
                      <a:endParaRPr lang="en-US" sz="1600" b="1">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b="1">
                          <a:latin typeface="Times New Roman"/>
                          <a:ea typeface="Times New Roman"/>
                          <a:cs typeface="Times New Roman"/>
                        </a:rPr>
                        <a:t>Odds ratio</a:t>
                      </a:r>
                      <a:endParaRPr lang="en-US" sz="1600" b="1">
                        <a:latin typeface="Calibri"/>
                        <a:ea typeface="Times New Roman"/>
                        <a:cs typeface="Times New Roman"/>
                      </a:endParaRPr>
                    </a:p>
                  </a:txBody>
                  <a:tcPr marL="68580" marR="68580" marT="0" marB="0"/>
                </a:tc>
              </a:tr>
              <a:tr h="370840">
                <a:tc rowSpan="3">
                  <a:txBody>
                    <a:bodyPr/>
                    <a:lstStyle/>
                    <a:p>
                      <a:pPr marL="0" marR="0" algn="just">
                        <a:lnSpc>
                          <a:spcPct val="115000"/>
                        </a:lnSpc>
                        <a:spcBef>
                          <a:spcPts val="0"/>
                        </a:spcBef>
                        <a:spcAft>
                          <a:spcPts val="0"/>
                        </a:spcAft>
                      </a:pPr>
                      <a:r>
                        <a:rPr lang="en-US" sz="1600" b="1">
                          <a:latin typeface="Times New Roman"/>
                          <a:ea typeface="Times New Roman"/>
                          <a:cs typeface="Times New Roman"/>
                        </a:rPr>
                        <a:t>&lt;40</a:t>
                      </a:r>
                      <a:endParaRPr lang="en-US" sz="1600" b="1">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b="1">
                          <a:latin typeface="Times New Roman"/>
                          <a:ea typeface="Times New Roman"/>
                          <a:cs typeface="Times New Roman"/>
                        </a:rPr>
                        <a:t>Yes </a:t>
                      </a:r>
                      <a:endParaRPr lang="en-US" sz="1600" b="1">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b="1">
                          <a:latin typeface="Times New Roman"/>
                          <a:ea typeface="Times New Roman"/>
                          <a:cs typeface="Times New Roman"/>
                        </a:rPr>
                        <a:t>5</a:t>
                      </a:r>
                      <a:endParaRPr lang="en-US" sz="1600" b="1">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b="1">
                          <a:latin typeface="Times New Roman"/>
                          <a:ea typeface="Times New Roman"/>
                          <a:cs typeface="Times New Roman"/>
                        </a:rPr>
                        <a:t>8</a:t>
                      </a:r>
                      <a:endParaRPr lang="en-US" sz="1600" b="1">
                        <a:latin typeface="Calibri"/>
                        <a:ea typeface="Times New Roman"/>
                        <a:cs typeface="Times New Roman"/>
                      </a:endParaRPr>
                    </a:p>
                  </a:txBody>
                  <a:tcPr marL="68580" marR="68580" marT="0" marB="0"/>
                </a:tc>
                <a:tc rowSpan="3">
                  <a:txBody>
                    <a:bodyPr/>
                    <a:lstStyle/>
                    <a:p>
                      <a:pPr marL="0" marR="0" algn="just">
                        <a:lnSpc>
                          <a:spcPct val="115000"/>
                        </a:lnSpc>
                        <a:spcBef>
                          <a:spcPts val="0"/>
                        </a:spcBef>
                        <a:spcAft>
                          <a:spcPts val="0"/>
                        </a:spcAft>
                      </a:pPr>
                      <a:r>
                        <a:rPr lang="en-US" sz="1600" b="1">
                          <a:latin typeface="Times New Roman"/>
                          <a:ea typeface="Times New Roman"/>
                          <a:cs typeface="Times New Roman"/>
                        </a:rPr>
                        <a:t>5x72/45x8=360/360=1.0</a:t>
                      </a:r>
                      <a:endParaRPr lang="en-US" sz="1600" b="1">
                        <a:latin typeface="Calibri"/>
                        <a:ea typeface="Times New Roman"/>
                        <a:cs typeface="Times New Roman"/>
                      </a:endParaRPr>
                    </a:p>
                  </a:txBody>
                  <a:tcPr marL="68580" marR="68580" marT="0" marB="0"/>
                </a:tc>
              </a:tr>
              <a:tr h="370840">
                <a:tc vMerge="1">
                  <a:txBody>
                    <a:bodyPr/>
                    <a:lstStyle/>
                    <a:p>
                      <a:endParaRPr lang="en-US"/>
                    </a:p>
                  </a:txBody>
                  <a:tcPr/>
                </a:tc>
                <a:tc>
                  <a:txBody>
                    <a:bodyPr/>
                    <a:lstStyle/>
                    <a:p>
                      <a:pPr marL="0" marR="0" algn="just">
                        <a:lnSpc>
                          <a:spcPct val="115000"/>
                        </a:lnSpc>
                        <a:spcBef>
                          <a:spcPts val="0"/>
                        </a:spcBef>
                        <a:spcAft>
                          <a:spcPts val="0"/>
                        </a:spcAft>
                      </a:pPr>
                      <a:r>
                        <a:rPr lang="en-US" sz="1600" b="1">
                          <a:latin typeface="Times New Roman"/>
                          <a:ea typeface="Times New Roman"/>
                          <a:cs typeface="Times New Roman"/>
                        </a:rPr>
                        <a:t>No </a:t>
                      </a:r>
                      <a:endParaRPr lang="en-US" sz="1600" b="1">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b="1">
                          <a:latin typeface="Times New Roman"/>
                          <a:ea typeface="Times New Roman"/>
                          <a:cs typeface="Times New Roman"/>
                        </a:rPr>
                        <a:t>45</a:t>
                      </a:r>
                      <a:endParaRPr lang="en-US" sz="1600" b="1">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b="1">
                          <a:latin typeface="Times New Roman"/>
                          <a:ea typeface="Times New Roman"/>
                          <a:cs typeface="Times New Roman"/>
                        </a:rPr>
                        <a:t>72</a:t>
                      </a:r>
                      <a:endParaRPr lang="en-US" sz="1600" b="1">
                        <a:latin typeface="Calibri"/>
                        <a:ea typeface="Times New Roman"/>
                        <a:cs typeface="Times New Roman"/>
                      </a:endParaRPr>
                    </a:p>
                  </a:txBody>
                  <a:tcPr marL="68580" marR="68580" marT="0" marB="0"/>
                </a:tc>
                <a:tc vMerge="1">
                  <a:txBody>
                    <a:bodyPr/>
                    <a:lstStyle/>
                    <a:p>
                      <a:endParaRPr lang="en-US"/>
                    </a:p>
                  </a:txBody>
                  <a:tcPr/>
                </a:tc>
              </a:tr>
              <a:tr h="370840">
                <a:tc vMerge="1">
                  <a:txBody>
                    <a:bodyPr/>
                    <a:lstStyle/>
                    <a:p>
                      <a:endParaRPr lang="en-US"/>
                    </a:p>
                  </a:txBody>
                  <a:tcPr/>
                </a:tc>
                <a:tc>
                  <a:txBody>
                    <a:bodyPr/>
                    <a:lstStyle/>
                    <a:p>
                      <a:pPr marL="0" marR="0" algn="just">
                        <a:lnSpc>
                          <a:spcPct val="115000"/>
                        </a:lnSpc>
                        <a:spcBef>
                          <a:spcPts val="0"/>
                        </a:spcBef>
                        <a:spcAft>
                          <a:spcPts val="0"/>
                        </a:spcAft>
                      </a:pPr>
                      <a:r>
                        <a:rPr lang="en-US" sz="1600" b="1">
                          <a:latin typeface="Times New Roman"/>
                          <a:ea typeface="Times New Roman"/>
                          <a:cs typeface="Times New Roman"/>
                        </a:rPr>
                        <a:t>Total </a:t>
                      </a:r>
                      <a:endParaRPr lang="en-US" sz="1600" b="1">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b="1">
                          <a:latin typeface="Times New Roman"/>
                          <a:ea typeface="Times New Roman"/>
                          <a:cs typeface="Times New Roman"/>
                        </a:rPr>
                        <a:t>50</a:t>
                      </a:r>
                      <a:endParaRPr lang="en-US" sz="1600" b="1">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b="1">
                          <a:latin typeface="Times New Roman"/>
                          <a:ea typeface="Times New Roman"/>
                          <a:cs typeface="Times New Roman"/>
                        </a:rPr>
                        <a:t>80</a:t>
                      </a:r>
                      <a:endParaRPr lang="en-US" sz="1600" b="1">
                        <a:latin typeface="Calibri"/>
                        <a:ea typeface="Times New Roman"/>
                        <a:cs typeface="Times New Roman"/>
                      </a:endParaRPr>
                    </a:p>
                  </a:txBody>
                  <a:tcPr marL="68580" marR="68580" marT="0" marB="0"/>
                </a:tc>
                <a:tc vMerge="1">
                  <a:txBody>
                    <a:bodyPr/>
                    <a:lstStyle/>
                    <a:p>
                      <a:endParaRPr lang="en-US"/>
                    </a:p>
                  </a:txBody>
                  <a:tcPr/>
                </a:tc>
              </a:tr>
              <a:tr h="370840">
                <a:tc>
                  <a:txBody>
                    <a:bodyPr/>
                    <a:lstStyle/>
                    <a:p>
                      <a:pPr marL="0" marR="0" algn="just">
                        <a:lnSpc>
                          <a:spcPct val="115000"/>
                        </a:lnSpc>
                        <a:spcBef>
                          <a:spcPts val="0"/>
                        </a:spcBef>
                        <a:spcAft>
                          <a:spcPts val="0"/>
                        </a:spcAft>
                      </a:pPr>
                      <a:r>
                        <a:rPr lang="en-US" sz="1600" b="1">
                          <a:latin typeface="Times New Roman"/>
                          <a:ea typeface="Times New Roman"/>
                          <a:cs typeface="Times New Roman"/>
                        </a:rPr>
                        <a:t>≥40</a:t>
                      </a:r>
                      <a:endParaRPr lang="en-US" sz="1600" b="1">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b="1">
                          <a:latin typeface="Times New Roman"/>
                          <a:ea typeface="Times New Roman"/>
                          <a:cs typeface="Times New Roman"/>
                        </a:rPr>
                        <a:t>Yes </a:t>
                      </a:r>
                      <a:endParaRPr lang="en-US" sz="1600" b="1">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b="1">
                          <a:latin typeface="Times New Roman"/>
                          <a:ea typeface="Times New Roman"/>
                          <a:cs typeface="Times New Roman"/>
                        </a:rPr>
                        <a:t>25</a:t>
                      </a:r>
                      <a:endParaRPr lang="en-US" sz="1600" b="1">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b="1">
                          <a:latin typeface="Times New Roman"/>
                          <a:ea typeface="Times New Roman"/>
                          <a:cs typeface="Times New Roman"/>
                        </a:rPr>
                        <a:t>10</a:t>
                      </a:r>
                      <a:endParaRPr lang="en-US" sz="1600" b="1">
                        <a:latin typeface="Calibri"/>
                        <a:ea typeface="Times New Roman"/>
                        <a:cs typeface="Times New Roman"/>
                      </a:endParaRPr>
                    </a:p>
                  </a:txBody>
                  <a:tcPr marL="68580" marR="68580" marT="0" marB="0"/>
                </a:tc>
                <a:tc rowSpan="3">
                  <a:txBody>
                    <a:bodyPr/>
                    <a:lstStyle/>
                    <a:p>
                      <a:pPr marL="0" marR="0" algn="just">
                        <a:lnSpc>
                          <a:spcPct val="115000"/>
                        </a:lnSpc>
                        <a:spcBef>
                          <a:spcPts val="0"/>
                        </a:spcBef>
                        <a:spcAft>
                          <a:spcPts val="0"/>
                        </a:spcAft>
                      </a:pPr>
                      <a:r>
                        <a:rPr lang="en-US" sz="1600" b="1">
                          <a:latin typeface="Times New Roman"/>
                          <a:ea typeface="Times New Roman"/>
                          <a:cs typeface="Times New Roman"/>
                        </a:rPr>
                        <a:t>25x10/25x10=250/250=1.0</a:t>
                      </a:r>
                      <a:endParaRPr lang="en-US" sz="1600" b="1">
                        <a:latin typeface="Calibri"/>
                        <a:ea typeface="Times New Roman"/>
                        <a:cs typeface="Times New Roman"/>
                      </a:endParaRPr>
                    </a:p>
                  </a:txBody>
                  <a:tcPr marL="68580" marR="68580" marT="0" marB="0"/>
                </a:tc>
              </a:tr>
              <a:tr h="370840">
                <a:tc>
                  <a:txBody>
                    <a:bodyPr/>
                    <a:lstStyle/>
                    <a:p>
                      <a:pPr marL="0" marR="0" algn="just">
                        <a:lnSpc>
                          <a:spcPct val="115000"/>
                        </a:lnSpc>
                        <a:spcBef>
                          <a:spcPts val="0"/>
                        </a:spcBef>
                        <a:spcAft>
                          <a:spcPts val="0"/>
                        </a:spcAft>
                      </a:pPr>
                      <a:endParaRPr lang="en-US" sz="1600" b="1">
                        <a:latin typeface="Times New Roman"/>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b="1">
                          <a:latin typeface="Times New Roman"/>
                          <a:ea typeface="Times New Roman"/>
                          <a:cs typeface="Times New Roman"/>
                        </a:rPr>
                        <a:t>No </a:t>
                      </a:r>
                      <a:endParaRPr lang="en-US" sz="1600" b="1">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b="1">
                          <a:latin typeface="Times New Roman"/>
                          <a:ea typeface="Times New Roman"/>
                          <a:cs typeface="Times New Roman"/>
                        </a:rPr>
                        <a:t>25</a:t>
                      </a:r>
                      <a:endParaRPr lang="en-US" sz="1600" b="1">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b="1">
                          <a:latin typeface="Times New Roman"/>
                          <a:ea typeface="Times New Roman"/>
                          <a:cs typeface="Times New Roman"/>
                        </a:rPr>
                        <a:t>10</a:t>
                      </a:r>
                      <a:endParaRPr lang="en-US" sz="1600" b="1">
                        <a:latin typeface="Calibri"/>
                        <a:ea typeface="Times New Roman"/>
                        <a:cs typeface="Times New Roman"/>
                      </a:endParaRPr>
                    </a:p>
                  </a:txBody>
                  <a:tcPr marL="68580" marR="68580" marT="0" marB="0"/>
                </a:tc>
                <a:tc vMerge="1">
                  <a:txBody>
                    <a:bodyPr/>
                    <a:lstStyle/>
                    <a:p>
                      <a:endParaRPr lang="en-US"/>
                    </a:p>
                  </a:txBody>
                  <a:tcPr/>
                </a:tc>
              </a:tr>
              <a:tr h="370840">
                <a:tc>
                  <a:txBody>
                    <a:bodyPr/>
                    <a:lstStyle/>
                    <a:p>
                      <a:pPr marL="0" marR="0" algn="just">
                        <a:lnSpc>
                          <a:spcPct val="115000"/>
                        </a:lnSpc>
                        <a:spcBef>
                          <a:spcPts val="0"/>
                        </a:spcBef>
                        <a:spcAft>
                          <a:spcPts val="0"/>
                        </a:spcAft>
                      </a:pPr>
                      <a:endParaRPr lang="en-US" sz="1600" b="1">
                        <a:latin typeface="Times New Roman"/>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b="1">
                          <a:latin typeface="Times New Roman"/>
                          <a:ea typeface="Times New Roman"/>
                          <a:cs typeface="Times New Roman"/>
                        </a:rPr>
                        <a:t>Total </a:t>
                      </a:r>
                      <a:endParaRPr lang="en-US" sz="1600" b="1">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b="1">
                          <a:latin typeface="Times New Roman"/>
                          <a:ea typeface="Times New Roman"/>
                          <a:cs typeface="Times New Roman"/>
                        </a:rPr>
                        <a:t>50</a:t>
                      </a:r>
                      <a:endParaRPr lang="en-US" sz="1600" b="1">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b="1" dirty="0">
                          <a:latin typeface="Times New Roman"/>
                          <a:ea typeface="Times New Roman"/>
                          <a:cs typeface="Times New Roman"/>
                        </a:rPr>
                        <a:t>20</a:t>
                      </a:r>
                      <a:endParaRPr lang="en-US" sz="1600" b="1" dirty="0">
                        <a:latin typeface="Calibri"/>
                        <a:ea typeface="Times New Roman"/>
                        <a:cs typeface="Times New Roman"/>
                      </a:endParaRPr>
                    </a:p>
                  </a:txBody>
                  <a:tcPr marL="68580" marR="68580" marT="0" marB="0"/>
                </a:tc>
                <a:tc vMerge="1">
                  <a:txBody>
                    <a:bodyPr/>
                    <a:lstStyle/>
                    <a:p>
                      <a:endParaRPr lang="en-US"/>
                    </a:p>
                  </a:txBody>
                  <a:tcPr/>
                </a:tc>
              </a:tr>
            </a:tbl>
          </a:graphicData>
        </a:graphic>
      </p:graphicFrame>
      <p:sp>
        <p:nvSpPr>
          <p:cNvPr id="6" name="TextBox 5"/>
          <p:cNvSpPr txBox="1"/>
          <p:nvPr/>
        </p:nvSpPr>
        <p:spPr>
          <a:xfrm>
            <a:off x="685800" y="3429000"/>
            <a:ext cx="6324600" cy="369332"/>
          </a:xfrm>
          <a:prstGeom prst="rect">
            <a:avLst/>
          </a:prstGeom>
          <a:noFill/>
        </p:spPr>
        <p:txBody>
          <a:bodyPr wrap="square" rtlCol="0">
            <a:spAutoFit/>
          </a:bodyPr>
          <a:lstStyle/>
          <a:p>
            <a:r>
              <a:rPr lang="en-US" dirty="0" smtClean="0"/>
              <a:t>Calculation of OR after stratifying by age</a:t>
            </a:r>
            <a:endParaRPr lang="en-US" dirty="0"/>
          </a:p>
        </p:txBody>
      </p:sp>
      <p:sp>
        <p:nvSpPr>
          <p:cNvPr id="7" name="TextBox 6"/>
          <p:cNvSpPr txBox="1"/>
          <p:nvPr/>
        </p:nvSpPr>
        <p:spPr>
          <a:xfrm>
            <a:off x="762000" y="838200"/>
            <a:ext cx="5715000" cy="369332"/>
          </a:xfrm>
          <a:prstGeom prst="rect">
            <a:avLst/>
          </a:prstGeom>
          <a:noFill/>
        </p:spPr>
        <p:txBody>
          <a:bodyPr wrap="square" rtlCol="0">
            <a:spAutoFit/>
          </a:bodyPr>
          <a:lstStyle/>
          <a:p>
            <a:r>
              <a:rPr lang="en-US" dirty="0" smtClean="0"/>
              <a:t>Relationship of exposure to age</a:t>
            </a:r>
            <a:endParaRPr lang="en-US" dirty="0"/>
          </a:p>
        </p:txBody>
      </p:sp>
      <p:sp>
        <p:nvSpPr>
          <p:cNvPr id="8" name="TextBox 7"/>
          <p:cNvSpPr txBox="1"/>
          <p:nvPr/>
        </p:nvSpPr>
        <p:spPr>
          <a:xfrm>
            <a:off x="6553200" y="1447800"/>
            <a:ext cx="2286000" cy="646331"/>
          </a:xfrm>
          <a:prstGeom prst="rect">
            <a:avLst/>
          </a:prstGeom>
          <a:noFill/>
        </p:spPr>
        <p:txBody>
          <a:bodyPr wrap="square" rtlCol="0">
            <a:spAutoFit/>
          </a:bodyPr>
          <a:lstStyle/>
          <a:p>
            <a:r>
              <a:rPr lang="en-US" dirty="0" smtClean="0"/>
              <a:t>&lt;40 yrs, 10%exposed</a:t>
            </a:r>
          </a:p>
          <a:p>
            <a:r>
              <a:rPr lang="en-US" dirty="0" smtClean="0"/>
              <a:t>&gt;40yrs, 50%exposed</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dirty="0" smtClean="0"/>
              <a:t>Control of cofounding</a:t>
            </a:r>
            <a:endParaRPr lang="en-US" sz="2400" dirty="0"/>
          </a:p>
        </p:txBody>
      </p:sp>
      <p:sp>
        <p:nvSpPr>
          <p:cNvPr id="3" name="Content Placeholder 2"/>
          <p:cNvSpPr>
            <a:spLocks noGrp="1"/>
          </p:cNvSpPr>
          <p:nvPr>
            <p:ph idx="1"/>
          </p:nvPr>
        </p:nvSpPr>
        <p:spPr/>
        <p:txBody>
          <a:bodyPr>
            <a:normAutofit/>
          </a:bodyPr>
          <a:lstStyle/>
          <a:p>
            <a:r>
              <a:rPr lang="en-US" sz="2400" dirty="0" smtClean="0"/>
              <a:t>During design of epidemiological study:</a:t>
            </a:r>
          </a:p>
          <a:p>
            <a:pPr lvl="1">
              <a:buFont typeface="Courier New" pitchFamily="49" charset="0"/>
              <a:buChar char="o"/>
            </a:pPr>
            <a:r>
              <a:rPr lang="en-US" sz="2200" dirty="0" smtClean="0"/>
              <a:t>      randomization</a:t>
            </a:r>
          </a:p>
          <a:p>
            <a:pPr lvl="1">
              <a:buFont typeface="Courier New" pitchFamily="49" charset="0"/>
              <a:buChar char="o"/>
            </a:pPr>
            <a:r>
              <a:rPr lang="en-US" sz="2200" dirty="0" smtClean="0"/>
              <a:t>      Restriction</a:t>
            </a:r>
          </a:p>
          <a:p>
            <a:pPr lvl="1">
              <a:buFont typeface="Courier New" pitchFamily="49" charset="0"/>
              <a:buChar char="o"/>
            </a:pPr>
            <a:r>
              <a:rPr lang="en-US" sz="2200" dirty="0" smtClean="0"/>
              <a:t>      matching</a:t>
            </a:r>
          </a:p>
          <a:p>
            <a:pPr lvl="1">
              <a:buNone/>
            </a:pPr>
            <a:endParaRPr lang="en-US" sz="2200" dirty="0" smtClean="0"/>
          </a:p>
          <a:p>
            <a:r>
              <a:rPr lang="en-US" sz="2400" dirty="0" smtClean="0"/>
              <a:t>During analysis of study:</a:t>
            </a:r>
          </a:p>
          <a:p>
            <a:endParaRPr lang="en-US" sz="2400" dirty="0" smtClean="0"/>
          </a:p>
          <a:p>
            <a:pPr lvl="1">
              <a:buFont typeface="Courier New" pitchFamily="49" charset="0"/>
              <a:buChar char="o"/>
            </a:pPr>
            <a:r>
              <a:rPr lang="en-US" sz="2200" dirty="0" smtClean="0"/>
              <a:t>Stratification</a:t>
            </a:r>
          </a:p>
          <a:p>
            <a:pPr lvl="1">
              <a:buFont typeface="Courier New" pitchFamily="49" charset="0"/>
              <a:buChar char="o"/>
            </a:pPr>
            <a:r>
              <a:rPr lang="en-US" sz="2200" dirty="0" smtClean="0"/>
              <a:t>Statistical modeling or multivariate analysis</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533400"/>
          </a:xfrm>
        </p:spPr>
        <p:txBody>
          <a:bodyPr>
            <a:normAutofit/>
          </a:bodyPr>
          <a:lstStyle/>
          <a:p>
            <a:r>
              <a:rPr lang="en-US" sz="2400" dirty="0" smtClean="0"/>
              <a:t>References</a:t>
            </a:r>
            <a:endParaRPr lang="en-US" sz="2400" dirty="0"/>
          </a:p>
        </p:txBody>
      </p:sp>
      <p:sp>
        <p:nvSpPr>
          <p:cNvPr id="3" name="Content Placeholder 2"/>
          <p:cNvSpPr>
            <a:spLocks noGrp="1"/>
          </p:cNvSpPr>
          <p:nvPr>
            <p:ph idx="1"/>
          </p:nvPr>
        </p:nvSpPr>
        <p:spPr>
          <a:xfrm>
            <a:off x="457200" y="762000"/>
            <a:ext cx="8229600" cy="5562600"/>
          </a:xfrm>
        </p:spPr>
        <p:txBody>
          <a:bodyPr>
            <a:normAutofit fontScale="92500"/>
          </a:bodyPr>
          <a:lstStyle/>
          <a:p>
            <a:pPr lvl="0"/>
            <a:r>
              <a:rPr lang="en-US" sz="2400" dirty="0" smtClean="0"/>
              <a:t>David </a:t>
            </a:r>
            <a:r>
              <a:rPr lang="en-US" sz="2400" dirty="0" err="1" smtClean="0"/>
              <a:t>L.Sackett</a:t>
            </a:r>
            <a:r>
              <a:rPr lang="en-US" sz="2400" dirty="0" smtClean="0"/>
              <a:t>. Biases in analytical research. </a:t>
            </a:r>
          </a:p>
          <a:p>
            <a:pPr lvl="0"/>
            <a:r>
              <a:rPr lang="en-US" sz="2400" dirty="0" err="1" smtClean="0"/>
              <a:t>Gordis</a:t>
            </a:r>
            <a:r>
              <a:rPr lang="en-US" sz="2400" dirty="0" smtClean="0"/>
              <a:t> L, Epidemiology, Third Edition(2004), Elsevier Saunders.</a:t>
            </a:r>
          </a:p>
          <a:p>
            <a:pPr lvl="0"/>
            <a:r>
              <a:rPr lang="en-US" sz="2400" dirty="0" err="1" smtClean="0"/>
              <a:t>Beaglehole</a:t>
            </a:r>
            <a:r>
              <a:rPr lang="en-US" sz="2400" dirty="0" smtClean="0"/>
              <a:t> R, Bonita R, </a:t>
            </a:r>
            <a:r>
              <a:rPr lang="en-US" sz="2400" dirty="0" err="1" smtClean="0"/>
              <a:t>Kjellstrom</a:t>
            </a:r>
            <a:r>
              <a:rPr lang="en-US" sz="2400" dirty="0" smtClean="0"/>
              <a:t> T, Basic Epidemiology, 2</a:t>
            </a:r>
            <a:r>
              <a:rPr lang="en-US" sz="2400" baseline="30000" dirty="0" smtClean="0"/>
              <a:t>nd</a:t>
            </a:r>
            <a:r>
              <a:rPr lang="en-US" sz="2400" dirty="0" smtClean="0"/>
              <a:t> Edition(2006)WHO.</a:t>
            </a:r>
          </a:p>
          <a:p>
            <a:pPr lvl="0"/>
            <a:r>
              <a:rPr lang="en-US" sz="2400" dirty="0" err="1" smtClean="0"/>
              <a:t>Bhalwar</a:t>
            </a:r>
            <a:r>
              <a:rPr lang="en-US" sz="2400" dirty="0" smtClean="0"/>
              <a:t> R, </a:t>
            </a:r>
            <a:r>
              <a:rPr lang="en-US" sz="2400" dirty="0" err="1" smtClean="0"/>
              <a:t>Vaidya</a:t>
            </a:r>
            <a:r>
              <a:rPr lang="en-US" sz="2400" dirty="0" smtClean="0"/>
              <a:t> R, </a:t>
            </a:r>
            <a:r>
              <a:rPr lang="en-US" sz="2400" dirty="0" err="1" smtClean="0"/>
              <a:t>Tilak</a:t>
            </a:r>
            <a:r>
              <a:rPr lang="en-US" sz="2400" dirty="0" smtClean="0"/>
              <a:t> R, Gupta R, </a:t>
            </a:r>
            <a:r>
              <a:rPr lang="en-US" sz="2400" dirty="0" err="1" smtClean="0"/>
              <a:t>Kunte</a:t>
            </a:r>
            <a:r>
              <a:rPr lang="en-US" sz="2400" dirty="0" smtClean="0"/>
              <a:t> R, Textbook of Public Health and Community Medicine. 1</a:t>
            </a:r>
            <a:r>
              <a:rPr lang="en-US" sz="2400" baseline="30000" dirty="0" smtClean="0"/>
              <a:t>st</a:t>
            </a:r>
            <a:r>
              <a:rPr lang="en-US" sz="2400" dirty="0" smtClean="0"/>
              <a:t> Edition (2009).</a:t>
            </a:r>
          </a:p>
          <a:p>
            <a:pPr lvl="0"/>
            <a:r>
              <a:rPr lang="en-US" sz="2400" dirty="0" err="1" smtClean="0"/>
              <a:t>Hulley</a:t>
            </a:r>
            <a:r>
              <a:rPr lang="en-US" sz="2400" dirty="0" smtClean="0"/>
              <a:t> SB, Cummings SR. Designing Clinical Research. 1988. Williams &amp; Wilkins.</a:t>
            </a:r>
          </a:p>
          <a:p>
            <a:pPr lvl="0"/>
            <a:r>
              <a:rPr lang="en-US" sz="2400" dirty="0" smtClean="0"/>
              <a:t>Web P, Bain C, </a:t>
            </a:r>
            <a:r>
              <a:rPr lang="en-US" sz="2400" dirty="0" err="1" smtClean="0"/>
              <a:t>Pirozzo</a:t>
            </a:r>
            <a:r>
              <a:rPr lang="en-US" sz="2400" dirty="0" smtClean="0"/>
              <a:t> S. Essential epidemiology- An introduction for students and health professionals. Cambridge University Press2005.</a:t>
            </a:r>
          </a:p>
          <a:p>
            <a:pPr lvl="0"/>
            <a:r>
              <a:rPr lang="en-US" sz="2400" dirty="0" smtClean="0"/>
              <a:t>Grimes DA, Schulz KF. Bias and causal association in observational research. Lancet2002; 359:248-52</a:t>
            </a:r>
          </a:p>
          <a:p>
            <a:pPr lvl="0"/>
            <a:r>
              <a:rPr lang="en-US" sz="2400" dirty="0" err="1" smtClean="0"/>
              <a:t>Linienfeld</a:t>
            </a:r>
            <a:r>
              <a:rPr lang="en-US" sz="2400" dirty="0" smtClean="0"/>
              <a:t>, </a:t>
            </a:r>
            <a:r>
              <a:rPr lang="en-US" sz="2400" dirty="0" err="1" smtClean="0"/>
              <a:t>Stolley</a:t>
            </a:r>
            <a:r>
              <a:rPr lang="en-US" sz="2400" dirty="0" smtClean="0"/>
              <a:t>. Foundations of epidemiology. Third edition.</a:t>
            </a:r>
          </a:p>
          <a:p>
            <a:endParaRPr lang="en-US" sz="2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endParaRPr lang="en-US" dirty="0"/>
          </a:p>
        </p:txBody>
      </p:sp>
      <p:sp>
        <p:nvSpPr>
          <p:cNvPr id="3" name="Content Placeholder 2"/>
          <p:cNvSpPr>
            <a:spLocks noGrp="1"/>
          </p:cNvSpPr>
          <p:nvPr>
            <p:ph idx="1"/>
          </p:nvPr>
        </p:nvSpPr>
        <p:spPr>
          <a:xfrm flipV="1">
            <a:off x="3200400" y="838200"/>
            <a:ext cx="3048000" cy="152400"/>
          </a:xfrm>
        </p:spPr>
        <p:txBody>
          <a:bodyPr>
            <a:normAutofit fontScale="25000" lnSpcReduction="20000"/>
          </a:bodyPr>
          <a:lstStyle/>
          <a:p>
            <a:endParaRPr lang="en-US" dirty="0"/>
          </a:p>
        </p:txBody>
      </p:sp>
      <p:sp>
        <p:nvSpPr>
          <p:cNvPr id="4" name="Rectangle 3"/>
          <p:cNvSpPr/>
          <p:nvPr/>
        </p:nvSpPr>
        <p:spPr>
          <a:xfrm>
            <a:off x="3048000" y="1981200"/>
            <a:ext cx="3124200" cy="533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5029200" y="4038600"/>
            <a:ext cx="3124200" cy="533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295400" y="4038600"/>
            <a:ext cx="3124200" cy="533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own Arrow 6"/>
          <p:cNvSpPr/>
          <p:nvPr/>
        </p:nvSpPr>
        <p:spPr>
          <a:xfrm rot="2160000">
            <a:off x="3886200" y="2590800"/>
            <a:ext cx="381000" cy="1371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Down Arrow 8"/>
          <p:cNvSpPr/>
          <p:nvPr/>
        </p:nvSpPr>
        <p:spPr>
          <a:xfrm rot="-2040000">
            <a:off x="5054022" y="2662794"/>
            <a:ext cx="381000" cy="1295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3657600" y="2057400"/>
            <a:ext cx="1981200" cy="369332"/>
          </a:xfrm>
          <a:prstGeom prst="rect">
            <a:avLst/>
          </a:prstGeom>
          <a:noFill/>
        </p:spPr>
        <p:txBody>
          <a:bodyPr wrap="square" rtlCol="0">
            <a:spAutoFit/>
          </a:bodyPr>
          <a:lstStyle/>
          <a:p>
            <a:r>
              <a:rPr lang="en-US" dirty="0" smtClean="0"/>
              <a:t>Sources of Error</a:t>
            </a:r>
            <a:endParaRPr lang="en-US" dirty="0"/>
          </a:p>
        </p:txBody>
      </p:sp>
      <p:sp>
        <p:nvSpPr>
          <p:cNvPr id="11" name="TextBox 10"/>
          <p:cNvSpPr txBox="1"/>
          <p:nvPr/>
        </p:nvSpPr>
        <p:spPr>
          <a:xfrm>
            <a:off x="2057400" y="4114800"/>
            <a:ext cx="1676400" cy="369332"/>
          </a:xfrm>
          <a:prstGeom prst="rect">
            <a:avLst/>
          </a:prstGeom>
          <a:noFill/>
        </p:spPr>
        <p:txBody>
          <a:bodyPr wrap="square" rtlCol="0">
            <a:spAutoFit/>
          </a:bodyPr>
          <a:lstStyle/>
          <a:p>
            <a:r>
              <a:rPr lang="en-US" dirty="0" smtClean="0"/>
              <a:t>Random Error</a:t>
            </a:r>
            <a:endParaRPr lang="en-US" dirty="0"/>
          </a:p>
        </p:txBody>
      </p:sp>
      <p:sp>
        <p:nvSpPr>
          <p:cNvPr id="12" name="TextBox 11"/>
          <p:cNvSpPr txBox="1"/>
          <p:nvPr/>
        </p:nvSpPr>
        <p:spPr>
          <a:xfrm>
            <a:off x="5638800" y="4114800"/>
            <a:ext cx="1905000" cy="369332"/>
          </a:xfrm>
          <a:prstGeom prst="rect">
            <a:avLst/>
          </a:prstGeom>
          <a:noFill/>
        </p:spPr>
        <p:txBody>
          <a:bodyPr wrap="square" rtlCol="0">
            <a:spAutoFit/>
          </a:bodyPr>
          <a:lstStyle/>
          <a:p>
            <a:r>
              <a:rPr lang="en-US" dirty="0" smtClean="0"/>
              <a:t>Systematic Error</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r>
              <a:rPr lang="en-US" sz="2400" dirty="0" smtClean="0"/>
              <a:t>Random Error</a:t>
            </a:r>
            <a:endParaRPr lang="en-US" sz="2400" dirty="0"/>
          </a:p>
        </p:txBody>
      </p:sp>
      <p:sp>
        <p:nvSpPr>
          <p:cNvPr id="3" name="Content Placeholder 2"/>
          <p:cNvSpPr>
            <a:spLocks noGrp="1"/>
          </p:cNvSpPr>
          <p:nvPr>
            <p:ph idx="1"/>
          </p:nvPr>
        </p:nvSpPr>
        <p:spPr>
          <a:xfrm>
            <a:off x="457200" y="1143000"/>
            <a:ext cx="8229600" cy="4983163"/>
          </a:xfrm>
        </p:spPr>
        <p:txBody>
          <a:bodyPr>
            <a:normAutofit/>
          </a:bodyPr>
          <a:lstStyle/>
          <a:p>
            <a:r>
              <a:rPr lang="en-US" sz="2200" dirty="0" smtClean="0"/>
              <a:t>Random error is when a value of the sample measurement diverges- due to chance alone- from that of true population value</a:t>
            </a:r>
          </a:p>
          <a:p>
            <a:endParaRPr lang="en-US" sz="2200" dirty="0" smtClean="0"/>
          </a:p>
          <a:p>
            <a:endParaRPr lang="en-US" sz="2200" dirty="0" smtClean="0"/>
          </a:p>
          <a:p>
            <a:pPr>
              <a:buNone/>
            </a:pPr>
            <a:r>
              <a:rPr lang="en-US" sz="2200" dirty="0" smtClean="0"/>
              <a:t>Sources of Random error</a:t>
            </a:r>
          </a:p>
          <a:p>
            <a:pPr>
              <a:buFont typeface="Courier New" pitchFamily="49" charset="0"/>
              <a:buChar char="o"/>
            </a:pPr>
            <a:r>
              <a:rPr lang="en-US" sz="2200" dirty="0" smtClean="0"/>
              <a:t>Individual biological variation</a:t>
            </a:r>
          </a:p>
          <a:p>
            <a:pPr>
              <a:buFont typeface="Courier New" pitchFamily="49" charset="0"/>
              <a:buChar char="o"/>
            </a:pPr>
            <a:r>
              <a:rPr lang="en-US" sz="2200" dirty="0" smtClean="0"/>
              <a:t>Sampling Error</a:t>
            </a:r>
          </a:p>
          <a:p>
            <a:pPr>
              <a:buFont typeface="Courier New" pitchFamily="49" charset="0"/>
              <a:buChar char="o"/>
            </a:pPr>
            <a:r>
              <a:rPr lang="en-US" sz="2200" dirty="0" smtClean="0"/>
              <a:t>Measurement Error</a:t>
            </a:r>
          </a:p>
          <a:p>
            <a:pPr>
              <a:buFont typeface="Courier New" pitchFamily="49" charset="0"/>
              <a:buChar char="o"/>
            </a:pPr>
            <a:endParaRPr lang="en-US" sz="2200" dirty="0" smtClean="0"/>
          </a:p>
          <a:p>
            <a:pPr>
              <a:buNone/>
            </a:pPr>
            <a:endParaRPr lang="en-US" sz="22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Autofit/>
          </a:bodyPr>
          <a:lstStyle/>
          <a:p>
            <a:r>
              <a:rPr lang="en-US" sz="2800" dirty="0" smtClean="0"/>
              <a:t>Systematic Error/Bias</a:t>
            </a:r>
            <a:endParaRPr lang="en-US" sz="2800" dirty="0"/>
          </a:p>
        </p:txBody>
      </p:sp>
      <p:sp>
        <p:nvSpPr>
          <p:cNvPr id="3" name="Content Placeholder 2"/>
          <p:cNvSpPr>
            <a:spLocks noGrp="1"/>
          </p:cNvSpPr>
          <p:nvPr>
            <p:ph idx="1"/>
          </p:nvPr>
        </p:nvSpPr>
        <p:spPr>
          <a:xfrm>
            <a:off x="457200" y="1066800"/>
            <a:ext cx="8229600" cy="5059363"/>
          </a:xfrm>
        </p:spPr>
        <p:txBody>
          <a:bodyPr>
            <a:normAutofit/>
          </a:bodyPr>
          <a:lstStyle/>
          <a:p>
            <a:pPr>
              <a:buNone/>
            </a:pPr>
            <a:endParaRPr lang="en-US" sz="2200" dirty="0" smtClean="0"/>
          </a:p>
          <a:p>
            <a:r>
              <a:rPr lang="en-US" sz="2200" dirty="0" smtClean="0"/>
              <a:t>Any trend in the collection, analysis, interpretation, publication, or review of data that can lead to conclusions that are systematically different from the truth.   </a:t>
            </a:r>
          </a:p>
          <a:p>
            <a:endParaRPr lang="en-US" sz="2200" dirty="0" smtClean="0"/>
          </a:p>
          <a:p>
            <a:pPr>
              <a:buNone/>
            </a:pPr>
            <a:endParaRPr lang="en-US" sz="2200" dirty="0" smtClean="0"/>
          </a:p>
          <a:p>
            <a:pPr>
              <a:buNone/>
            </a:pPr>
            <a:r>
              <a:rPr lang="en-US" sz="2200" u="sng" dirty="0" smtClean="0"/>
              <a:t>Sources of Error</a:t>
            </a:r>
          </a:p>
          <a:p>
            <a:pPr>
              <a:buFont typeface="Arial" pitchFamily="34" charset="0"/>
              <a:buChar char="•"/>
            </a:pPr>
            <a:r>
              <a:rPr lang="en-US" sz="2200" dirty="0" smtClean="0"/>
              <a:t>Basic measurement technique is wrong</a:t>
            </a:r>
          </a:p>
          <a:p>
            <a:pPr>
              <a:buFont typeface="Arial" pitchFamily="34" charset="0"/>
              <a:buChar char="•"/>
            </a:pPr>
            <a:r>
              <a:rPr lang="en-US" sz="2200" dirty="0" smtClean="0"/>
              <a:t>Variations between observers or subjects</a:t>
            </a:r>
          </a:p>
          <a:p>
            <a:pPr lvl="1">
              <a:buFont typeface="Arial" pitchFamily="34" charset="0"/>
              <a:buChar char="•"/>
            </a:pPr>
            <a:r>
              <a:rPr lang="en-US" sz="2000" dirty="0" smtClean="0"/>
              <a:t>Systematically differentiating between 2 </a:t>
            </a:r>
            <a:r>
              <a:rPr lang="en-US" sz="2000" dirty="0" smtClean="0"/>
              <a:t>groups:</a:t>
            </a:r>
          </a:p>
          <a:p>
            <a:pPr lvl="1">
              <a:buFont typeface="Arial" pitchFamily="34" charset="0"/>
              <a:buChar char="•"/>
            </a:pPr>
            <a:r>
              <a:rPr lang="en-US" sz="2000" dirty="0" smtClean="0"/>
              <a:t> </a:t>
            </a:r>
            <a:r>
              <a:rPr lang="en-US" sz="2000" dirty="0" smtClean="0"/>
              <a:t>being compared at the point of selection or </a:t>
            </a:r>
            <a:endParaRPr lang="en-US" sz="2000" dirty="0" smtClean="0"/>
          </a:p>
          <a:p>
            <a:pPr lvl="1">
              <a:buFont typeface="Arial" pitchFamily="34" charset="0"/>
              <a:buChar char="•"/>
            </a:pPr>
            <a:r>
              <a:rPr lang="en-US" sz="2000" dirty="0" smtClean="0"/>
              <a:t>making </a:t>
            </a:r>
            <a:r>
              <a:rPr lang="en-US" sz="2000" dirty="0" smtClean="0"/>
              <a:t>measurements</a:t>
            </a:r>
            <a:endParaRPr lang="en-US" sz="2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2400" dirty="0" smtClean="0"/>
              <a:t>Types of bias</a:t>
            </a:r>
            <a:endParaRPr lang="en-US" sz="2400" dirty="0"/>
          </a:p>
        </p:txBody>
      </p:sp>
      <p:sp>
        <p:nvSpPr>
          <p:cNvPr id="3" name="Content Placeholder 2"/>
          <p:cNvSpPr>
            <a:spLocks noGrp="1"/>
          </p:cNvSpPr>
          <p:nvPr>
            <p:ph idx="1"/>
          </p:nvPr>
        </p:nvSpPr>
        <p:spPr>
          <a:xfrm>
            <a:off x="457200" y="1524000"/>
            <a:ext cx="8229600" cy="4602163"/>
          </a:xfrm>
        </p:spPr>
        <p:txBody>
          <a:bodyPr>
            <a:normAutofit/>
          </a:bodyPr>
          <a:lstStyle/>
          <a:p>
            <a:r>
              <a:rPr lang="en-US" sz="2200" dirty="0" smtClean="0"/>
              <a:t>Selection bias</a:t>
            </a:r>
          </a:p>
          <a:p>
            <a:endParaRPr lang="en-US" sz="2200" dirty="0" smtClean="0"/>
          </a:p>
          <a:p>
            <a:r>
              <a:rPr lang="en-US" sz="2200" dirty="0" smtClean="0"/>
              <a:t>Information bias/Measurement bias</a:t>
            </a:r>
          </a:p>
          <a:p>
            <a:endParaRPr lang="en-US" sz="2200" dirty="0" smtClean="0"/>
          </a:p>
          <a:p>
            <a:r>
              <a:rPr lang="en-US" sz="2200" dirty="0" smtClean="0"/>
              <a:t>Bias due to confounding</a:t>
            </a:r>
            <a:endParaRPr lang="en-US" sz="2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0"/>
            <a:ext cx="7696200" cy="1295400"/>
          </a:xfrm>
        </p:spPr>
        <p:txBody>
          <a:bodyPr>
            <a:normAutofit/>
          </a:bodyPr>
          <a:lstStyle/>
          <a:p>
            <a:r>
              <a:rPr lang="en-US" sz="2800" dirty="0" smtClean="0"/>
              <a:t>Examples of Random Error, Bias, and confounding in the same study</a:t>
            </a:r>
            <a:endParaRPr lang="en-US" sz="2800" dirty="0"/>
          </a:p>
        </p:txBody>
      </p:sp>
      <p:sp>
        <p:nvSpPr>
          <p:cNvPr id="3" name="Content Placeholder 2"/>
          <p:cNvSpPr>
            <a:spLocks noGrp="1"/>
          </p:cNvSpPr>
          <p:nvPr>
            <p:ph idx="1"/>
          </p:nvPr>
        </p:nvSpPr>
        <p:spPr>
          <a:xfrm>
            <a:off x="838200" y="2362200"/>
            <a:ext cx="7239000" cy="3962400"/>
          </a:xfrm>
        </p:spPr>
        <p:txBody>
          <a:bodyPr>
            <a:normAutofit/>
          </a:bodyPr>
          <a:lstStyle/>
          <a:p>
            <a:pPr>
              <a:buNone/>
            </a:pPr>
            <a:r>
              <a:rPr lang="en-US" sz="2400" dirty="0" smtClean="0"/>
              <a:t>Study:  </a:t>
            </a:r>
            <a:endParaRPr lang="en-US" sz="2400" dirty="0" smtClean="0"/>
          </a:p>
          <a:p>
            <a:pPr>
              <a:buNone/>
            </a:pPr>
            <a:r>
              <a:rPr lang="en-US" sz="2400" dirty="0" smtClean="0"/>
              <a:t>    In </a:t>
            </a:r>
            <a:r>
              <a:rPr lang="en-US" sz="2400" dirty="0" smtClean="0"/>
              <a:t>a cohort study the babies of women who bottle feed and women who breastfeed are </a:t>
            </a:r>
            <a:r>
              <a:rPr lang="en-US" sz="2400" dirty="0" smtClean="0"/>
              <a:t>compared:</a:t>
            </a:r>
          </a:p>
          <a:p>
            <a:pPr>
              <a:buNone/>
            </a:pPr>
            <a:endParaRPr lang="en-US" sz="2400" dirty="0" smtClean="0"/>
          </a:p>
          <a:p>
            <a:pPr>
              <a:buNone/>
            </a:pPr>
            <a:r>
              <a:rPr lang="en-US" sz="2400" dirty="0" smtClean="0"/>
              <a:t>Observation: </a:t>
            </a:r>
          </a:p>
          <a:p>
            <a:r>
              <a:rPr lang="en-US" sz="2400" dirty="0" smtClean="0"/>
              <a:t> </a:t>
            </a:r>
            <a:r>
              <a:rPr lang="en-US" sz="2400" dirty="0" smtClean="0"/>
              <a:t>  I</a:t>
            </a:r>
            <a:r>
              <a:rPr lang="en-US" sz="2400" dirty="0" smtClean="0"/>
              <a:t>ncidence </a:t>
            </a:r>
            <a:r>
              <a:rPr lang="en-US" sz="2400" dirty="0" smtClean="0"/>
              <a:t>of gastroenteritis, as recorded in </a:t>
            </a:r>
            <a:r>
              <a:rPr lang="en-US" sz="2400" dirty="0" smtClean="0"/>
              <a:t>medical </a:t>
            </a:r>
            <a:r>
              <a:rPr lang="en-US" sz="2400" dirty="0" smtClean="0"/>
              <a:t>records, is lower in the babies who are breast feed</a:t>
            </a:r>
            <a:endParaRPr lang="en-US" sz="2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1685</TotalTime>
  <Words>2586</Words>
  <Application>Microsoft Office PowerPoint</Application>
  <PresentationFormat>On-screen Show (4:3)</PresentationFormat>
  <Paragraphs>495</Paragraphs>
  <Slides>48</Slides>
  <Notes>3</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Flow</vt:lpstr>
      <vt:lpstr>Biases</vt:lpstr>
      <vt:lpstr>Framework </vt:lpstr>
      <vt:lpstr>Introduction</vt:lpstr>
      <vt:lpstr>Slide 4</vt:lpstr>
      <vt:lpstr>Slide 5</vt:lpstr>
      <vt:lpstr>Random Error</vt:lpstr>
      <vt:lpstr>Systematic Error/Bias</vt:lpstr>
      <vt:lpstr>Types of bias</vt:lpstr>
      <vt:lpstr>Examples of Random Error, Bias, and confounding in the same study</vt:lpstr>
      <vt:lpstr>Example of Random Error</vt:lpstr>
      <vt:lpstr>Example of Bias</vt:lpstr>
      <vt:lpstr>Example of confounding</vt:lpstr>
      <vt:lpstr>Selection bias</vt:lpstr>
      <vt:lpstr>Slide 14</vt:lpstr>
      <vt:lpstr>Slide 15</vt:lpstr>
      <vt:lpstr>Slide 16</vt:lpstr>
      <vt:lpstr>Self-Selection Bias</vt:lpstr>
      <vt:lpstr>Slide 18</vt:lpstr>
      <vt:lpstr>Berksons’ Bias</vt:lpstr>
      <vt:lpstr>Incidence – prevalence bias</vt:lpstr>
      <vt:lpstr>Healthy Worker Effect</vt:lpstr>
      <vt:lpstr>Bias due to loss to follow up</vt:lpstr>
      <vt:lpstr>Information bias/ measurement bias</vt:lpstr>
      <vt:lpstr>Nondifferential misscclassification bias</vt:lpstr>
      <vt:lpstr>Example : A Case- Control study comparing CAD cases &amp; controls for history of diabetes. </vt:lpstr>
      <vt:lpstr>Slide 26</vt:lpstr>
      <vt:lpstr>Differential misclassification</vt:lpstr>
      <vt:lpstr>Recall Bias</vt:lpstr>
      <vt:lpstr>Interviewer bias</vt:lpstr>
      <vt:lpstr>Biases in Case- Control study</vt:lpstr>
      <vt:lpstr>Biases in cohort study</vt:lpstr>
      <vt:lpstr>Biases in clinical Trial</vt:lpstr>
      <vt:lpstr>Ascertainment Bias</vt:lpstr>
      <vt:lpstr>Consent bias</vt:lpstr>
      <vt:lpstr>Dilution bias</vt:lpstr>
      <vt:lpstr>Attrition Bias</vt:lpstr>
      <vt:lpstr>Biases in screening programmes</vt:lpstr>
      <vt:lpstr>Lead time bias</vt:lpstr>
      <vt:lpstr>Length  time bias</vt:lpstr>
      <vt:lpstr>Overdiagnosis Bias</vt:lpstr>
      <vt:lpstr>How to control bias</vt:lpstr>
      <vt:lpstr>Control of measurement bias</vt:lpstr>
      <vt:lpstr>Confounding</vt:lpstr>
      <vt:lpstr>Slide 44</vt:lpstr>
      <vt:lpstr>Hypothetical case control study to evaluate association between HTN and CHD</vt:lpstr>
      <vt:lpstr>Slide 46</vt:lpstr>
      <vt:lpstr>Control of cofounding</vt:lpstr>
      <vt:lpstr>References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Biases</dc:title>
  <dc:creator/>
  <cp:lastModifiedBy>anand</cp:lastModifiedBy>
  <cp:revision>174</cp:revision>
  <dcterms:created xsi:type="dcterms:W3CDTF">2006-08-16T00:00:00Z</dcterms:created>
  <dcterms:modified xsi:type="dcterms:W3CDTF">2012-10-04T10:41:25Z</dcterms:modified>
</cp:coreProperties>
</file>